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722" r:id="rId2"/>
    <p:sldMasterId id="2147483668" r:id="rId3"/>
    <p:sldMasterId id="2147483674" r:id="rId4"/>
    <p:sldMasterId id="2147483648" r:id="rId5"/>
    <p:sldMasterId id="2147483684" r:id="rId6"/>
    <p:sldMasterId id="2147483697" r:id="rId7"/>
  </p:sldMasterIdLst>
  <p:notesMasterIdLst>
    <p:notesMasterId r:id="rId75"/>
  </p:notesMasterIdLst>
  <p:handoutMasterIdLst>
    <p:handoutMasterId r:id="rId76"/>
  </p:handoutMasterIdLst>
  <p:sldIdLst>
    <p:sldId id="487" r:id="rId8"/>
    <p:sldId id="483" r:id="rId9"/>
    <p:sldId id="486" r:id="rId10"/>
    <p:sldId id="488" r:id="rId11"/>
    <p:sldId id="463" r:id="rId12"/>
    <p:sldId id="489" r:id="rId13"/>
    <p:sldId id="464" r:id="rId14"/>
    <p:sldId id="465" r:id="rId15"/>
    <p:sldId id="466" r:id="rId16"/>
    <p:sldId id="467" r:id="rId17"/>
    <p:sldId id="490" r:id="rId18"/>
    <p:sldId id="491" r:id="rId19"/>
    <p:sldId id="469" r:id="rId20"/>
    <p:sldId id="492" r:id="rId21"/>
    <p:sldId id="471" r:id="rId22"/>
    <p:sldId id="470" r:id="rId23"/>
    <p:sldId id="493" r:id="rId24"/>
    <p:sldId id="472" r:id="rId25"/>
    <p:sldId id="494" r:id="rId26"/>
    <p:sldId id="495" r:id="rId27"/>
    <p:sldId id="462" r:id="rId28"/>
    <p:sldId id="497" r:id="rId29"/>
    <p:sldId id="455" r:id="rId30"/>
    <p:sldId id="457" r:id="rId31"/>
    <p:sldId id="456" r:id="rId32"/>
    <p:sldId id="444" r:id="rId33"/>
    <p:sldId id="496" r:id="rId34"/>
    <p:sldId id="435" r:id="rId35"/>
    <p:sldId id="498" r:id="rId36"/>
    <p:sldId id="446" r:id="rId37"/>
    <p:sldId id="499" r:id="rId38"/>
    <p:sldId id="460" r:id="rId39"/>
    <p:sldId id="500" r:id="rId40"/>
    <p:sldId id="441" r:id="rId41"/>
    <p:sldId id="501" r:id="rId42"/>
    <p:sldId id="440" r:id="rId43"/>
    <p:sldId id="502" r:id="rId44"/>
    <p:sldId id="439" r:id="rId45"/>
    <p:sldId id="452" r:id="rId46"/>
    <p:sldId id="449" r:id="rId47"/>
    <p:sldId id="503" r:id="rId48"/>
    <p:sldId id="474" r:id="rId49"/>
    <p:sldId id="505" r:id="rId50"/>
    <p:sldId id="518" r:id="rId51"/>
    <p:sldId id="475" r:id="rId52"/>
    <p:sldId id="476" r:id="rId53"/>
    <p:sldId id="507" r:id="rId54"/>
    <p:sldId id="477" r:id="rId55"/>
    <p:sldId id="508" r:id="rId56"/>
    <p:sldId id="478" r:id="rId57"/>
    <p:sldId id="523" r:id="rId58"/>
    <p:sldId id="480" r:id="rId59"/>
    <p:sldId id="522" r:id="rId60"/>
    <p:sldId id="481" r:id="rId61"/>
    <p:sldId id="482" r:id="rId62"/>
    <p:sldId id="516" r:id="rId63"/>
    <p:sldId id="521" r:id="rId64"/>
    <p:sldId id="509" r:id="rId65"/>
    <p:sldId id="511" r:id="rId66"/>
    <p:sldId id="512" r:id="rId67"/>
    <p:sldId id="513" r:id="rId68"/>
    <p:sldId id="514" r:id="rId69"/>
    <p:sldId id="515" r:id="rId70"/>
    <p:sldId id="519" r:id="rId71"/>
    <p:sldId id="520" r:id="rId72"/>
    <p:sldId id="485" r:id="rId73"/>
    <p:sldId id="484" r:id="rId74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4" autoAdjust="0"/>
    <p:restoredTop sz="88325" autoAdjust="0"/>
  </p:normalViewPr>
  <p:slideViewPr>
    <p:cSldViewPr snapToGrid="0">
      <p:cViewPr varScale="1">
        <p:scale>
          <a:sx n="100" d="100"/>
          <a:sy n="100" d="100"/>
        </p:scale>
        <p:origin x="1128" y="43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18/12/2025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18/12/2025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1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2158-F17B-729D-55F0-BDF76D16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FD803-8CFB-E9D7-9891-84543A208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61A21-5FFE-E105-2202-30777F57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0F63-FCC2-4043-CA77-3BC04433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66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67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E989-3FDA-2DCF-D807-BE91F454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D170-0E8D-0297-E013-015B147E1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0F77F-D969-CEFB-6317-05803CBA6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D587-48E8-A106-50FA-4561AAD9F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0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4A215-45C1-6A15-709C-B181CE3A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F8E53-C124-EE7F-DAC0-B5F9F3286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FA6E-5667-97A2-4EB5-D328B272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8871-8360-3F42-F419-B9C350396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346E-3F93-CED5-F87D-28880912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6A77A-3CA5-A095-EAD8-3C8471EDB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F19DB-139E-5DF9-3877-8027D1A17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1556-527D-4CA9-F8F8-019BDE6B3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6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FAB2-86CA-4A0A-EBD2-594BEB4C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92842-A368-1181-E444-61450FE9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F6B66-4C6D-C9D3-04B5-414D3347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D0F4F-EB7F-58D0-B8BB-1B13B5E44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C648-1C61-70ED-69D0-227E43FF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02878-0CFD-6E53-211D-8A5FF766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7417B-105F-8800-D32F-DA88F89EF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196-13D9-E480-1C67-2F555C97D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8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E7CE-FD97-2F56-EFD9-FE6B9487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F1D42-3BDC-1516-441F-EDA96D38D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10E5B-B0B1-621B-4D81-71BBCF324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B64E3-9F3A-AAC3-F5AB-A38A611C6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92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00D-36E7-0D0C-40F1-4DB49D16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8B7F5-BB6F-63E8-B8A3-D2DC9E69A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6F8FA-BBF0-5208-00E0-F61960A3F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705CC-8588-5F6D-1279-242BBE94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53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66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090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115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4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0305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06846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830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657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290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21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7837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213" indent="0">
              <a:buNone/>
              <a:defRPr/>
            </a:lvl3pPr>
            <a:lvl4pPr marL="360363" indent="0">
              <a:buNone/>
              <a:defRPr/>
            </a:lvl4pPr>
            <a:lvl5pPr marL="538162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41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725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9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16" r:id="rId3"/>
    <p:sldLayoutId id="2147483704" r:id="rId4"/>
    <p:sldLayoutId id="2147483714" r:id="rId5"/>
    <p:sldLayoutId id="2147483713" r:id="rId6"/>
    <p:sldLayoutId id="2147483712" r:id="rId7"/>
    <p:sldLayoutId id="2147483715" r:id="rId8"/>
    <p:sldLayoutId id="2147483657" r:id="rId9"/>
    <p:sldLayoutId id="2147483717" r:id="rId10"/>
    <p:sldLayoutId id="2147483711" r:id="rId11"/>
    <p:sldLayoutId id="2147483718" r:id="rId12"/>
    <p:sldLayoutId id="2147483703" r:id="rId13"/>
    <p:sldLayoutId id="2147483719" r:id="rId14"/>
    <p:sldLayoutId id="2147483653" r:id="rId15"/>
    <p:sldLayoutId id="2147483721" r:id="rId16"/>
    <p:sldLayoutId id="2147483656" r:id="rId17"/>
    <p:sldLayoutId id="2147483720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47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6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4.pn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9E3C9-AD02-DC2F-161E-38F5371EB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D7BCB-A5BB-A552-123F-4E595815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Mathematical Methods of Uncertainty Quantification in Hydrology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108EEB-68C4-82CD-94F1-F8A043ED52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2284001"/>
            <a:ext cx="4735231" cy="955594"/>
          </a:xfrm>
        </p:spPr>
        <p:txBody>
          <a:bodyPr/>
          <a:lstStyle/>
          <a:p>
            <a:r>
              <a:rPr lang="en-GB" dirty="0">
                <a:latin typeface="Calibri"/>
              </a:rPr>
              <a:t>Group 1: Adrien Thébault, Vincent Taneli Olander, Nafisa Raihana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91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B939-9172-6D99-E1E5-3E576B4BE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F772BC-F6E5-A50E-1C54-5D4842326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80DA4E1-77DC-86BC-E1BC-B4546AE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28" name="Grafik 27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1AD61E47-A811-8317-D4FE-01F33F6A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6029092" y="2044389"/>
            <a:ext cx="2952228" cy="1581365"/>
          </a:xfrm>
          <a:prstGeom prst="rect">
            <a:avLst/>
          </a:prstGeom>
        </p:spPr>
      </p:pic>
      <p:pic>
        <p:nvPicPr>
          <p:cNvPr id="12" name="Picture 11" descr="A graph of a graph showing a number of points&#10;&#10;AI-generated content may be incorrect.">
            <a:extLst>
              <a:ext uri="{FF2B5EF4-FFF2-40B4-BE49-F238E27FC236}">
                <a16:creationId xmlns:a16="http://schemas.microsoft.com/office/drawing/2014/main" id="{AF55C54F-8E64-33C6-5991-95C8FE5B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55" y="2165541"/>
            <a:ext cx="2996679" cy="2236957"/>
          </a:xfrm>
          <a:prstGeom prst="rect">
            <a:avLst/>
          </a:prstGeom>
        </p:spPr>
      </p:pic>
      <p:sp>
        <p:nvSpPr>
          <p:cNvPr id="8" name="Textplatzhalter 6">
            <a:extLst>
              <a:ext uri="{FF2B5EF4-FFF2-40B4-BE49-F238E27FC236}">
                <a16:creationId xmlns:a16="http://schemas.microsoft.com/office/drawing/2014/main" id="{8EFE5DDF-0F62-761D-F798-344978554D75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Snow Module – SNW_AMF</a:t>
            </a:r>
            <a:endParaRPr lang="en-US" dirty="0"/>
          </a:p>
        </p:txBody>
      </p:sp>
      <p:sp>
        <p:nvSpPr>
          <p:cNvPr id="11" name="Textfeld 14">
            <a:extLst>
              <a:ext uri="{FF2B5EF4-FFF2-40B4-BE49-F238E27FC236}">
                <a16:creationId xmlns:a16="http://schemas.microsoft.com/office/drawing/2014/main" id="{6C387955-0E42-2250-3C2D-FDF83430A1F8}"/>
              </a:ext>
            </a:extLst>
          </p:cNvPr>
          <p:cNvSpPr txBox="1"/>
          <p:nvPr/>
        </p:nvSpPr>
        <p:spPr>
          <a:xfrm>
            <a:off x="95596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4" name="Textfeld 16">
            <a:extLst>
              <a:ext uri="{FF2B5EF4-FFF2-40B4-BE49-F238E27FC236}">
                <a16:creationId xmlns:a16="http://schemas.microsoft.com/office/drawing/2014/main" id="{3D8DB981-D514-9084-7ADF-81D8407219B8}"/>
              </a:ext>
            </a:extLst>
          </p:cNvPr>
          <p:cNvSpPr txBox="1"/>
          <p:nvPr/>
        </p:nvSpPr>
        <p:spPr>
          <a:xfrm>
            <a:off x="3779002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CCA58B7D-B437-0CF6-7BAF-62E21CECEF80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(AMF)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CC12A5D0-C5DD-FABD-DF84-66CB49EA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536" y="1700521"/>
            <a:ext cx="4008791" cy="465020"/>
          </a:xfrm>
          <a:prstGeom prst="rect">
            <a:avLst/>
          </a:prstGeom>
        </p:spPr>
      </p:pic>
      <p:pic>
        <p:nvPicPr>
          <p:cNvPr id="18" name="Grafik 8">
            <a:extLst>
              <a:ext uri="{FF2B5EF4-FFF2-40B4-BE49-F238E27FC236}">
                <a16:creationId xmlns:a16="http://schemas.microsoft.com/office/drawing/2014/main" id="{784583FA-0F59-7950-EA29-3BF207651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97" y="2136198"/>
            <a:ext cx="2418658" cy="24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42A4-ECF2-179E-0DFD-9DE9947C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C78DBB-0BAD-CE49-D9DD-ACCFAC5F7D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F9E01C-DF09-98DD-48ED-CE82A961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28" name="Grafik 27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38B2D23F-64E5-0799-8574-33E2C1C5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6072157" y="2436598"/>
            <a:ext cx="2952228" cy="1581365"/>
          </a:xfrm>
          <a:prstGeom prst="rect">
            <a:avLst/>
          </a:prstGeom>
        </p:spPr>
      </p:pic>
      <p:pic>
        <p:nvPicPr>
          <p:cNvPr id="4" name="Picture 3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722FE97F-057E-A196-92C8-2D412BF9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94" y="2165541"/>
            <a:ext cx="3072463" cy="2293529"/>
          </a:xfrm>
          <a:prstGeom prst="rect">
            <a:avLst/>
          </a:prstGeom>
        </p:spPr>
      </p:pic>
      <p:sp>
        <p:nvSpPr>
          <p:cNvPr id="8" name="Textplatzhalter 6">
            <a:extLst>
              <a:ext uri="{FF2B5EF4-FFF2-40B4-BE49-F238E27FC236}">
                <a16:creationId xmlns:a16="http://schemas.microsoft.com/office/drawing/2014/main" id="{8984F61E-2922-F9BA-1A24-98D84AA2E7C5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Snow Module – SNW_PMF</a:t>
            </a:r>
            <a:endParaRPr lang="en-US" dirty="0"/>
          </a:p>
        </p:txBody>
      </p:sp>
      <p:sp>
        <p:nvSpPr>
          <p:cNvPr id="11" name="Textfeld 14">
            <a:extLst>
              <a:ext uri="{FF2B5EF4-FFF2-40B4-BE49-F238E27FC236}">
                <a16:creationId xmlns:a16="http://schemas.microsoft.com/office/drawing/2014/main" id="{E59996E6-29F2-4921-B0F5-B9DEB4E01919}"/>
              </a:ext>
            </a:extLst>
          </p:cNvPr>
          <p:cNvSpPr txBox="1"/>
          <p:nvPr/>
        </p:nvSpPr>
        <p:spPr>
          <a:xfrm>
            <a:off x="962088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4" name="Textfeld 16">
            <a:extLst>
              <a:ext uri="{FF2B5EF4-FFF2-40B4-BE49-F238E27FC236}">
                <a16:creationId xmlns:a16="http://schemas.microsoft.com/office/drawing/2014/main" id="{1594FE6F-6103-EEAB-FEF3-486C06F80B95}"/>
              </a:ext>
            </a:extLst>
          </p:cNvPr>
          <p:cNvSpPr txBox="1"/>
          <p:nvPr/>
        </p:nvSpPr>
        <p:spPr>
          <a:xfrm>
            <a:off x="4333831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A1ACCE26-DF90-E0F1-D93A-D581B8293ECE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Melt Air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(PMF)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contributes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endParaRPr lang="de-DE" sz="1400" dirty="0">
              <a:latin typeface="+mn-lt"/>
            </a:endParaRPr>
          </a:p>
        </p:txBody>
      </p:sp>
      <p:pic>
        <p:nvPicPr>
          <p:cNvPr id="17" name="Grafik 4">
            <a:extLst>
              <a:ext uri="{FF2B5EF4-FFF2-40B4-BE49-F238E27FC236}">
                <a16:creationId xmlns:a16="http://schemas.microsoft.com/office/drawing/2014/main" id="{474FD807-7B3D-B606-F0A9-7A991E4E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84" y="1968252"/>
            <a:ext cx="2577467" cy="2573091"/>
          </a:xfrm>
          <a:prstGeom prst="rect">
            <a:avLst/>
          </a:prstGeom>
        </p:spPr>
      </p:pic>
      <p:pic>
        <p:nvPicPr>
          <p:cNvPr id="18" name="Grafik 3">
            <a:extLst>
              <a:ext uri="{FF2B5EF4-FFF2-40B4-BE49-F238E27FC236}">
                <a16:creationId xmlns:a16="http://schemas.microsoft.com/office/drawing/2014/main" id="{E63EB3D7-81AB-9AF6-99E9-6730DD3BF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826" y="1651320"/>
            <a:ext cx="3388524" cy="3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F9D2-FC3B-979B-27D5-27F80979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8D9197-F7F9-A986-2DE1-E48D5F10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062782-29A8-7E2B-03AE-D91125729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193E94-5C97-8E29-5553-B4F43227D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B0E8DB-CAD8-365A-7D4B-BBDEE74D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2934"/>
          </a:xfrm>
        </p:spPr>
        <p:txBody>
          <a:bodyPr/>
          <a:lstStyle/>
          <a:p>
            <a:r>
              <a:rPr lang="de-DE" sz="28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9C23A4-F995-D5E8-DE3B-349E783B7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705695"/>
            <a:ext cx="8508999" cy="321410"/>
          </a:xfrm>
        </p:spPr>
        <p:txBody>
          <a:bodyPr/>
          <a:lstStyle/>
          <a:p>
            <a:r>
              <a:rPr lang="de-DE" dirty="0"/>
              <a:t>Snow Module Off – </a:t>
            </a:r>
            <a:r>
              <a:rPr lang="de-DE" dirty="0" err="1"/>
              <a:t>Optimization</a:t>
            </a:r>
            <a:r>
              <a:rPr lang="de-DE" dirty="0"/>
              <a:t> Part 1</a:t>
            </a:r>
            <a:endParaRPr lang="en-US" dirty="0"/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77AB30FA-2A15-1670-ECA9-9311812A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FE3B00-1888-097B-87C3-39D7A27A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28" y="1317415"/>
            <a:ext cx="3846205" cy="18936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09EDF87-050F-3D7F-7A80-E5A812A53D71}"/>
              </a:ext>
            </a:extLst>
          </p:cNvPr>
          <p:cNvSpPr txBox="1"/>
          <p:nvPr/>
        </p:nvSpPr>
        <p:spPr>
          <a:xfrm>
            <a:off x="712164" y="3049664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off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C0CF1C-4DB6-84BF-58D2-0AC49E8F1740}"/>
              </a:ext>
            </a:extLst>
          </p:cNvPr>
          <p:cNvSpPr txBox="1"/>
          <p:nvPr/>
        </p:nvSpPr>
        <p:spPr>
          <a:xfrm>
            <a:off x="4857382" y="3041163"/>
            <a:ext cx="384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Simulated</a:t>
            </a:r>
            <a:r>
              <a:rPr lang="de-DE" sz="1600" dirty="0"/>
              <a:t> </a:t>
            </a:r>
            <a:r>
              <a:rPr lang="de-DE" sz="1600" dirty="0" err="1"/>
              <a:t>Discharge</a:t>
            </a:r>
            <a:r>
              <a:rPr lang="de-DE" sz="1600" dirty="0"/>
              <a:t> – all </a:t>
            </a:r>
            <a:r>
              <a:rPr lang="de-DE" sz="1600" dirty="0" err="1"/>
              <a:t>modules</a:t>
            </a:r>
            <a:r>
              <a:rPr lang="de-DE" sz="1600" dirty="0"/>
              <a:t> 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33F042-0FE1-999C-A40E-DA4C62DB0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30" y="3627577"/>
            <a:ext cx="2477008" cy="6295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8F2F9F0-117A-AF62-1D94-5842C6D9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50" y="3627577"/>
            <a:ext cx="2073510" cy="629581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4212586-A183-DE76-81CF-FD25233E3D0B}"/>
              </a:ext>
            </a:extLst>
          </p:cNvPr>
          <p:cNvSpPr txBox="1">
            <a:spLocks/>
          </p:cNvSpPr>
          <p:nvPr/>
        </p:nvSpPr>
        <p:spPr>
          <a:xfrm>
            <a:off x="5026451" y="1192029"/>
            <a:ext cx="3472182" cy="349480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0713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E9D69-5F8D-CC44-8FA5-FC324FE4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8BF05F9D-58E5-543A-2FEB-9DC258C7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2" y="1317416"/>
            <a:ext cx="3846206" cy="189361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5D84A7-6195-A647-69ED-D22AC4E12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7460" y="4854985"/>
            <a:ext cx="2052074" cy="273844"/>
          </a:xfrm>
        </p:spPr>
        <p:txBody>
          <a:bodyPr/>
          <a:lstStyle/>
          <a:p>
            <a:r>
              <a:rPr lang="de-DE" dirty="0"/>
              <a:t>13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C598BC7-1A4F-6757-99F1-0B3B270C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515A458-0ACA-4D5E-DEE7-1B4EB73EE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Snow Module Off – </a:t>
            </a:r>
            <a:r>
              <a:rPr lang="de-DE" dirty="0" err="1">
                <a:latin typeface="Calibri"/>
              </a:rPr>
              <a:t>Optimization</a:t>
            </a:r>
            <a:r>
              <a:rPr lang="de-DE" dirty="0">
                <a:latin typeface="Calibri"/>
              </a:rPr>
              <a:t> Part 2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C812D4-9216-4B6C-7F91-F0DA6BE7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85" y="1256535"/>
            <a:ext cx="3428509" cy="20192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6542B85-32F9-1233-AED8-9DE2EA17F460}"/>
              </a:ext>
            </a:extLst>
          </p:cNvPr>
          <p:cNvSpPr txBox="1"/>
          <p:nvPr/>
        </p:nvSpPr>
        <p:spPr>
          <a:xfrm>
            <a:off x="618102" y="3211032"/>
            <a:ext cx="3969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Schenkenau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in Bavaria -&gt;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melt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peaky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implies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runoff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at fast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74240AC-BB5E-F627-549C-012F44F80578}"/>
              </a:ext>
            </a:extLst>
          </p:cNvPr>
          <p:cNvSpPr/>
          <p:nvPr/>
        </p:nvSpPr>
        <p:spPr>
          <a:xfrm>
            <a:off x="1952964" y="1999130"/>
            <a:ext cx="786362" cy="5301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0BF74F-C080-25AD-5A90-490E9820CC62}"/>
              </a:ext>
            </a:extLst>
          </p:cNvPr>
          <p:cNvSpPr txBox="1"/>
          <p:nvPr/>
        </p:nvSpPr>
        <p:spPr>
          <a:xfrm>
            <a:off x="4785185" y="3235929"/>
            <a:ext cx="4183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High OFV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Poor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convergence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: Snow </a:t>
            </a:r>
            <a:r>
              <a:rPr lang="de-DE" sz="1600" dirty="0" err="1">
                <a:latin typeface="Calibri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de-DE" sz="1600" dirty="0">
                <a:latin typeface="Calibri" panose="020B0604020202020204" pitchFamily="34" charset="0"/>
                <a:cs typeface="Arial" panose="020B0604020202020204" pitchFamily="34" charset="0"/>
              </a:rPr>
              <a:t> relevant</a:t>
            </a:r>
          </a:p>
        </p:txBody>
      </p:sp>
    </p:spTree>
    <p:extLst>
      <p:ext uri="{BB962C8B-B14F-4D97-AF65-F5344CB8AC3E}">
        <p14:creationId xmlns:p14="http://schemas.microsoft.com/office/powerpoint/2010/main" val="11456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23E0-7551-98B9-3334-3E64017C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65B61-7020-8213-426E-9CEA2CC86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38302C-3315-5E89-3A66-78CED0A6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2934"/>
          </a:xfrm>
        </p:spPr>
        <p:txBody>
          <a:bodyPr/>
          <a:lstStyle/>
          <a:p>
            <a:r>
              <a:rPr lang="de-DE" sz="28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6A5968-D952-4194-1445-CB1817DDC0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Upper Reservoir Module – All </a:t>
            </a:r>
            <a:r>
              <a:rPr lang="de-DE" dirty="0" err="1"/>
              <a:t>parameters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297A2D-1C3C-B288-A069-A2E161B073F7}"/>
              </a:ext>
            </a:extLst>
          </p:cNvPr>
          <p:cNvSpPr txBox="1"/>
          <p:nvPr/>
        </p:nvSpPr>
        <p:spPr>
          <a:xfrm>
            <a:off x="311161" y="1152843"/>
            <a:ext cx="8677857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200" dirty="0">
                <a:latin typeface="+mn-lt"/>
              </a:rPr>
              <a:t>The URR </a:t>
            </a:r>
            <a:r>
              <a:rPr lang="de-DE" sz="1200" dirty="0" err="1">
                <a:latin typeface="+mn-lt"/>
              </a:rPr>
              <a:t>controls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fast </a:t>
            </a:r>
            <a:r>
              <a:rPr lang="de-DE" sz="1200" dirty="0" err="1">
                <a:latin typeface="+mn-lt"/>
              </a:rPr>
              <a:t>flow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only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threshold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depth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attained</a:t>
            </a:r>
            <a:endParaRPr lang="de-DE" sz="1200" dirty="0">
              <a:latin typeface="+mn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0195CE-1C1B-20D7-89EF-85F3900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8" y="1492849"/>
            <a:ext cx="1816051" cy="18129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85DBB4-634F-6E4B-0321-3EC23167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13" y="1492848"/>
            <a:ext cx="1816052" cy="18129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76E87B-8B07-211E-F2BA-F7243268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739" y="1492848"/>
            <a:ext cx="1816052" cy="181296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88E63C2-F3D0-DB26-E52B-1B375B7F2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66" y="1484413"/>
            <a:ext cx="1816052" cy="18129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EA82B2A-7E32-EE78-7F8F-D558E85C9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528" y="3305817"/>
            <a:ext cx="1730476" cy="172753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99530D9-7B45-61E4-934A-8D84C3643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799" y="3318173"/>
            <a:ext cx="1705721" cy="170282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FABA740-FD76-37BD-9D30-9E6D47EDB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2469" y="3318174"/>
            <a:ext cx="1705721" cy="17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61EB79A-1B2A-69DA-296A-129076D1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5" name="Content Placeholder 7" descr="A math equations on a grey background&#10;&#10;AI-generated content may be incorrect.">
            <a:extLst>
              <a:ext uri="{FF2B5EF4-FFF2-40B4-BE49-F238E27FC236}">
                <a16:creationId xmlns:a16="http://schemas.microsoft.com/office/drawing/2014/main" id="{A711E782-B7EC-098B-FAD7-D6C4C1DC9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349" y="1246542"/>
            <a:ext cx="2755873" cy="2071480"/>
          </a:xfrm>
        </p:spPr>
      </p:pic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D9D445BB-0D67-5778-1408-87E9D28145B2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Turning URR Module (fast surface flow) off</a:t>
            </a:r>
            <a:endParaRPr lang="de-DE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D57CD89-8B72-5E13-F181-100C754630EE}"/>
              </a:ext>
            </a:extLst>
          </p:cNvPr>
          <p:cNvSpPr txBox="1"/>
          <p:nvPr/>
        </p:nvSpPr>
        <p:spPr>
          <a:xfrm>
            <a:off x="2263556" y="4181719"/>
            <a:ext cx="1757153" cy="27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NSE = 0.8874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F809017A-16C6-28A6-3B9D-D8C4C5458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350" y="3318022"/>
            <a:ext cx="2755873" cy="1615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WSR = 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URR_TDH​ = very large (≈1000)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TDR=0, NDR=0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ULC=1 </a:t>
            </a:r>
          </a:p>
          <a:p>
            <a:pPr lvl="0"/>
            <a:endParaRPr lang="en-DE" altLang="en-DE" sz="1100" dirty="0">
              <a:solidFill>
                <a:srgbClr val="000000"/>
              </a:solidFill>
            </a:endParaRP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Result:</a:t>
            </a:r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PLN=RNF,Q_T=0,Q_N=0</a:t>
            </a:r>
            <a:endParaRPr lang="en-DE" altLang="en-DE" sz="1100" dirty="0"/>
          </a:p>
          <a:p>
            <a:pPr lvl="0"/>
            <a:r>
              <a:rPr lang="en-DE" altLang="en-DE" sz="1100" dirty="0">
                <a:solidFill>
                  <a:srgbClr val="000000"/>
                </a:solidFill>
              </a:rPr>
              <a:t>URR acts as a pass-through to LRR, with no direct quickflow.</a:t>
            </a:r>
            <a:endParaRPr lang="en-DE" altLang="en-DE" sz="1100" dirty="0"/>
          </a:p>
        </p:txBody>
      </p:sp>
      <p:pic>
        <p:nvPicPr>
          <p:cNvPr id="19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52A48401-F15C-9DD6-E9B6-D606A6EFF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1" y="1815308"/>
            <a:ext cx="4758601" cy="23667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0CD0-202E-20DC-B1CA-C3DAB936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643A68-B925-422B-6535-3116C29E4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97508" y="4854985"/>
            <a:ext cx="2052074" cy="273844"/>
          </a:xfrm>
        </p:spPr>
        <p:txBody>
          <a:bodyPr/>
          <a:lstStyle/>
          <a:p>
            <a:r>
              <a:rPr lang="de-DE" dirty="0"/>
              <a:t>16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323E0B-CF29-9259-90B3-C3C332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BB18CEE-7FF2-8C64-F9CC-EB01CE65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54" t="56803" r="-1107" b="32013"/>
          <a:stretch>
            <a:fillRect/>
          </a:stretch>
        </p:blipFill>
        <p:spPr>
          <a:xfrm>
            <a:off x="5987760" y="2853975"/>
            <a:ext cx="3001257" cy="498088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5AF6241F-AB20-4DFD-7E1B-D1DA6668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47" y="1968252"/>
            <a:ext cx="2836645" cy="2269534"/>
          </a:xfrm>
          <a:prstGeom prst="rect">
            <a:avLst/>
          </a:prstGeom>
        </p:spPr>
      </p:pic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8F1FC373-CAF3-E3B1-32D5-9EB8485A517A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Lower Reservoir Module – LRR_DTH</a:t>
            </a:r>
            <a:endParaRPr lang="en-US" dirty="0"/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BB560B21-D9E6-D749-6C70-0D251105B8A8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BB7787C1-6777-C7AD-60A1-F3D42C13AF2F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7">
            <a:extLst>
              <a:ext uri="{FF2B5EF4-FFF2-40B4-BE49-F238E27FC236}">
                <a16:creationId xmlns:a16="http://schemas.microsoft.com/office/drawing/2014/main" id="{69F024EE-DB94-6235-DD44-A9C5EA6986BC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Depth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max.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de-DE" sz="1400" dirty="0">
              <a:latin typeface="+mn-lt"/>
            </a:endParaRPr>
          </a:p>
        </p:txBody>
      </p:sp>
      <p:sp>
        <p:nvSpPr>
          <p:cNvPr id="19" name="Textfeld 7">
            <a:extLst>
              <a:ext uri="{FF2B5EF4-FFF2-40B4-BE49-F238E27FC236}">
                <a16:creationId xmlns:a16="http://schemas.microsoft.com/office/drawing/2014/main" id="{8F2793B6-DA16-005F-FD66-FF833EE799D5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21" name="Grafik 10">
            <a:extLst>
              <a:ext uri="{FF2B5EF4-FFF2-40B4-BE49-F238E27FC236}">
                <a16:creationId xmlns:a16="http://schemas.microsoft.com/office/drawing/2014/main" id="{6006BBB8-C4DF-3952-08B7-6B606931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63" y="1706085"/>
            <a:ext cx="2836645" cy="28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4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105A1-A01B-60B2-EBC8-AFB2B96FC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4F01D3-0D8F-1CCF-D197-7D23CA60B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4982" y="4854985"/>
            <a:ext cx="2052074" cy="273844"/>
          </a:xfrm>
        </p:spPr>
        <p:txBody>
          <a:bodyPr/>
          <a:lstStyle/>
          <a:p>
            <a:r>
              <a:rPr lang="de-DE" dirty="0"/>
              <a:t>17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A957416-225A-0DDD-A27A-E2AB43A8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27BA527-C3AC-FB8C-7F94-A4C4647F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54" t="56803" r="-1107" b="32013"/>
          <a:stretch>
            <a:fillRect/>
          </a:stretch>
        </p:blipFill>
        <p:spPr>
          <a:xfrm>
            <a:off x="5951052" y="2924921"/>
            <a:ext cx="3001257" cy="498088"/>
          </a:xfrm>
          <a:prstGeom prst="rect">
            <a:avLst/>
          </a:prstGeom>
        </p:spPr>
      </p:pic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3AC7FF5D-90EA-BC19-1472-36E47C01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13" y="1968253"/>
            <a:ext cx="2844739" cy="2411424"/>
          </a:xfrm>
          <a:prstGeom prst="rect">
            <a:avLst/>
          </a:prstGeom>
        </p:spPr>
      </p:pic>
      <p:sp>
        <p:nvSpPr>
          <p:cNvPr id="12" name="Textfeld 14">
            <a:extLst>
              <a:ext uri="{FF2B5EF4-FFF2-40B4-BE49-F238E27FC236}">
                <a16:creationId xmlns:a16="http://schemas.microsoft.com/office/drawing/2014/main" id="{C4E0C206-04BD-1180-7F6D-6470A54BEB7B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4" name="Textfeld 16">
            <a:extLst>
              <a:ext uri="{FF2B5EF4-FFF2-40B4-BE49-F238E27FC236}">
                <a16:creationId xmlns:a16="http://schemas.microsoft.com/office/drawing/2014/main" id="{82347CA3-F6D7-E465-2F8C-643287D254BC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D6B4EBA9-7C4E-E70F-BFD3-E84493F56FB8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Efficieny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discharges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slow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baseflow</a:t>
            </a:r>
            <a:endParaRPr lang="de-DE" sz="1400" dirty="0">
              <a:latin typeface="+mn-lt"/>
            </a:endParaRPr>
          </a:p>
        </p:txBody>
      </p:sp>
      <p:pic>
        <p:nvPicPr>
          <p:cNvPr id="17" name="Grafik 11">
            <a:extLst>
              <a:ext uri="{FF2B5EF4-FFF2-40B4-BE49-F238E27FC236}">
                <a16:creationId xmlns:a16="http://schemas.microsoft.com/office/drawing/2014/main" id="{82FDA0B6-D90B-93E0-4E11-24D1A35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47" y="1825886"/>
            <a:ext cx="2718945" cy="2712027"/>
          </a:xfrm>
          <a:prstGeom prst="rect">
            <a:avLst/>
          </a:prstGeom>
        </p:spPr>
      </p:pic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18860E2C-1ABF-6409-8D98-8A2FF30EA765}"/>
              </a:ext>
            </a:extLst>
          </p:cNvPr>
          <p:cNvSpPr txBox="1">
            <a:spLocks/>
          </p:cNvSpPr>
          <p:nvPr/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Lower Reservoir Module – LRR_DRE</a:t>
            </a:r>
            <a:endParaRPr lang="en-US" dirty="0"/>
          </a:p>
        </p:txBody>
      </p:sp>
      <p:sp>
        <p:nvSpPr>
          <p:cNvPr id="21" name="Textfeld 7">
            <a:extLst>
              <a:ext uri="{FF2B5EF4-FFF2-40B4-BE49-F238E27FC236}">
                <a16:creationId xmlns:a16="http://schemas.microsoft.com/office/drawing/2014/main" id="{D3CB98DB-F108-DAE6-9B58-9CD65E832C8A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</p:spTree>
    <p:extLst>
      <p:ext uri="{BB962C8B-B14F-4D97-AF65-F5344CB8AC3E}">
        <p14:creationId xmlns:p14="http://schemas.microsoft.com/office/powerpoint/2010/main" val="74763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5B4C-6A53-FB95-9681-984EB893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613DF3-2602-11A6-1E15-3C627DD48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18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7A6558-4FD4-0009-8A43-315BDC26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557FC09-1ACC-E787-5C5A-A592CA176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1" y="1650347"/>
            <a:ext cx="2607488" cy="2605273"/>
          </a:xfrm>
          <a:prstGeom prst="rect">
            <a:avLst/>
          </a:prstGeom>
        </p:spPr>
      </p:pic>
      <p:pic>
        <p:nvPicPr>
          <p:cNvPr id="11" name="Picture 10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66156006-043F-0A62-B936-DF220DB8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2" y="1705622"/>
            <a:ext cx="2933297" cy="2518399"/>
          </a:xfrm>
          <a:prstGeom prst="rect">
            <a:avLst/>
          </a:prstGeom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E7D717B7-BC2D-AB78-2AAB-C2E2B88F6CCF}"/>
              </a:ext>
            </a:extLst>
          </p:cNvPr>
          <p:cNvSpPr txBox="1">
            <a:spLocks/>
          </p:cNvSpPr>
          <p:nvPr/>
        </p:nvSpPr>
        <p:spPr>
          <a:xfrm>
            <a:off x="318009" y="72504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Lower Reservoir Module – LRR_LCT</a:t>
            </a:r>
            <a:endParaRPr lang="en-US" dirty="0"/>
          </a:p>
        </p:txBody>
      </p:sp>
      <p:sp>
        <p:nvSpPr>
          <p:cNvPr id="10" name="Textfeld 14">
            <a:extLst>
              <a:ext uri="{FF2B5EF4-FFF2-40B4-BE49-F238E27FC236}">
                <a16:creationId xmlns:a16="http://schemas.microsoft.com/office/drawing/2014/main" id="{4C22B469-ACAF-536B-26E9-E8DF984CAA79}"/>
              </a:ext>
            </a:extLst>
          </p:cNvPr>
          <p:cNvSpPr txBox="1"/>
          <p:nvPr/>
        </p:nvSpPr>
        <p:spPr>
          <a:xfrm>
            <a:off x="1011091" y="4537914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2" name="Textfeld 16">
            <a:extLst>
              <a:ext uri="{FF2B5EF4-FFF2-40B4-BE49-F238E27FC236}">
                <a16:creationId xmlns:a16="http://schemas.microsoft.com/office/drawing/2014/main" id="{0471DBEF-0338-E675-BC59-5B62482B80AF}"/>
              </a:ext>
            </a:extLst>
          </p:cNvPr>
          <p:cNvSpPr txBox="1"/>
          <p:nvPr/>
        </p:nvSpPr>
        <p:spPr>
          <a:xfrm>
            <a:off x="4402277" y="453791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3" name="Textfeld 17">
            <a:extLst>
              <a:ext uri="{FF2B5EF4-FFF2-40B4-BE49-F238E27FC236}">
                <a16:creationId xmlns:a16="http://schemas.microsoft.com/office/drawing/2014/main" id="{7611BB9E-67E5-C5B3-B933-8643AB96C9D2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Lower Reservoir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Transfer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released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400" dirty="0">
              <a:latin typeface="+mn-lt"/>
            </a:endParaRPr>
          </a:p>
        </p:txBody>
      </p:sp>
      <p:sp>
        <p:nvSpPr>
          <p:cNvPr id="14" name="Textfeld 7">
            <a:extLst>
              <a:ext uri="{FF2B5EF4-FFF2-40B4-BE49-F238E27FC236}">
                <a16:creationId xmlns:a16="http://schemas.microsoft.com/office/drawing/2014/main" id="{BF249C04-75D8-2E2B-BFB9-F9A8E19C6D8F}"/>
              </a:ext>
            </a:extLst>
          </p:cNvPr>
          <p:cNvSpPr txBox="1"/>
          <p:nvPr/>
        </p:nvSpPr>
        <p:spPr>
          <a:xfrm>
            <a:off x="7032004" y="4541343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Internal Variables</a:t>
            </a:r>
          </a:p>
        </p:txBody>
      </p:sp>
      <p:pic>
        <p:nvPicPr>
          <p:cNvPr id="15" name="Grafik 8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C8194F3-2720-9FB5-4764-81DA0D24CE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54" t="56803" r="-1107" b="32013"/>
          <a:stretch>
            <a:fillRect/>
          </a:stretch>
        </p:blipFill>
        <p:spPr>
          <a:xfrm>
            <a:off x="6170229" y="2720521"/>
            <a:ext cx="2944091" cy="4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B854-24BE-18C6-CEE1-838FBF6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39EE8-C3D1-FD46-1545-75D0A455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FE6724-A66F-F2E3-05BB-BB2861791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Lower Reservoir off</a:t>
            </a:r>
            <a:endParaRPr lang="en-US" dirty="0"/>
          </a:p>
        </p:txBody>
      </p:sp>
      <p:pic>
        <p:nvPicPr>
          <p:cNvPr id="2" name="Content Placeholder 4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E8DDF997-91A7-5DA6-425D-D59A25825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36" y="1422456"/>
            <a:ext cx="4926928" cy="2298587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2D7384-D0C5-A2EA-76EA-4F70AE29B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NSE: -0.1039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6331488-18F1-8327-1234-23FD2BAADC65}"/>
              </a:ext>
            </a:extLst>
          </p:cNvPr>
          <p:cNvSpPr txBox="1"/>
          <p:nvPr/>
        </p:nvSpPr>
        <p:spPr>
          <a:xfrm>
            <a:off x="2862517" y="3826349"/>
            <a:ext cx="51765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DE" sz="1400" dirty="0">
                <a:effectLst/>
                <a:latin typeface="Helvetica" pitchFamily="2" charset="0"/>
              </a:rPr>
              <a:t>𝑄𝐿 = 𝐿𝑅𝑅_𝐷𝑇𝐻 × 𝐷𝑅𝐸                     </a:t>
            </a:r>
            <a:endParaRPr lang="de-DE" sz="14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DE" sz="1200" i="1" dirty="0">
                <a:effectLst/>
                <a:latin typeface="Helvetica" pitchFamily="2" charset="0"/>
              </a:rPr>
              <a:t>DRE = 0, ULC = 0, TDR = 1 (from the upper reservoir)                       </a:t>
            </a:r>
          </a:p>
          <a:p>
            <a:pPr>
              <a:buNone/>
            </a:pPr>
            <a:r>
              <a:rPr lang="en-DE" sz="1400" dirty="0">
                <a:effectLst/>
                <a:latin typeface="Helvetica" pitchFamily="2" charset="0"/>
              </a:rPr>
              <a:t>𝐿𝑅𝑅_𝐷𝑇𝐻 = 𝐿𝑅𝑅_𝐷𝑇𝐻 − 𝑄𝐿 </a:t>
            </a:r>
          </a:p>
          <a:p>
            <a:pPr>
              <a:buNone/>
            </a:pPr>
            <a:r>
              <a:rPr lang="en-DE" sz="1400" dirty="0">
                <a:effectLst/>
                <a:latin typeface="Helvetica" pitchFamily="2" charset="0"/>
              </a:rPr>
              <a:t>𝐿𝑅𝑅_𝐷𝑇𝐻 = 𝐿𝑅𝑅_𝐷𝑇𝐻 + 𝑃𝐿𝑁 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CF073090-AA33-AB16-0DB0-76031A2DAAD9}"/>
              </a:ext>
            </a:extLst>
          </p:cNvPr>
          <p:cNvSpPr txBox="1">
            <a:spLocks/>
          </p:cNvSpPr>
          <p:nvPr/>
        </p:nvSpPr>
        <p:spPr>
          <a:xfrm>
            <a:off x="311160" y="320671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Parameter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79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E3A8A"/>
                </a:solidFill>
              </a:defRPr>
            </a:pPr>
            <a:r>
              <a:t>Presentation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19088" y="1484040"/>
            <a:ext cx="8508999" cy="3843334"/>
          </a:xfrm>
        </p:spPr>
        <p:txBody>
          <a:bodyPr/>
          <a:lstStyle/>
          <a:p>
            <a:endParaRPr dirty="0"/>
          </a:p>
          <a:p>
            <a:pPr>
              <a:spcAft>
                <a:spcPts val="600"/>
              </a:spcAft>
              <a:defRPr sz="1400" b="1">
                <a:solidFill>
                  <a:srgbClr val="1E3A8A"/>
                </a:solidFill>
              </a:defRPr>
            </a:pPr>
            <a:r>
              <a:rPr dirty="0"/>
              <a:t>Parameter </a:t>
            </a:r>
            <a:r>
              <a:rPr dirty="0" err="1"/>
              <a:t>Optimization</a:t>
            </a:r>
            <a:endParaRPr dirty="0"/>
          </a:p>
          <a:p>
            <a:pPr>
              <a:spcAft>
                <a:spcPts val="600"/>
              </a:spcAft>
              <a:defRPr sz="1400" b="1">
                <a:solidFill>
                  <a:srgbClr val="1E3A8A"/>
                </a:solidFill>
              </a:defRPr>
            </a:pPr>
            <a:r>
              <a:rPr lang="en-GB" dirty="0"/>
              <a:t>Local Sensitivity Analysis</a:t>
            </a:r>
          </a:p>
          <a:p>
            <a:pPr>
              <a:spcAft>
                <a:spcPts val="600"/>
              </a:spcAft>
              <a:defRPr sz="1400" b="1">
                <a:solidFill>
                  <a:srgbClr val="1E3A8A"/>
                </a:solidFill>
              </a:defRPr>
            </a:pPr>
            <a:r>
              <a:rPr lang="en-GB" dirty="0"/>
              <a:t>Global Sensitivity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14CB35-F698-ADD2-D559-564F57030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Differential Evolution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„optimal“ </a:t>
            </a:r>
            <a:r>
              <a:rPr lang="de-DE" dirty="0" err="1"/>
              <a:t>parameter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Implement a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optimizer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Make</a:t>
            </a:r>
            <a:r>
              <a:rPr lang="de-DE" dirty="0"/>
              <a:t> sense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NSE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</a:t>
            </a:r>
            <a:r>
              <a:rPr lang="de-DE" dirty="0" err="1"/>
              <a:t>make</a:t>
            </a:r>
            <a:r>
              <a:rPr lang="de-DE" dirty="0"/>
              <a:t> sense and </a:t>
            </a:r>
            <a:r>
              <a:rPr lang="de-DE" dirty="0" err="1"/>
              <a:t>which</a:t>
            </a:r>
            <a:r>
              <a:rPr lang="de-DE" dirty="0"/>
              <a:t> not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log </a:t>
            </a:r>
            <a:r>
              <a:rPr lang="de-DE" dirty="0" err="1"/>
              <a:t>scales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(internal variables and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 in a </a:t>
            </a:r>
            <a:r>
              <a:rPr lang="de-DE" dirty="0" err="1"/>
              <a:t>lumped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pPr lvl="1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Not all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catchment</a:t>
            </a:r>
            <a:r>
              <a:rPr lang="de-DE" dirty="0"/>
              <a:t>, Lower Reservoir Module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role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With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descend</a:t>
            </a:r>
            <a:r>
              <a:rPr lang="de-DE" dirty="0"/>
              <a:t> NSE and </a:t>
            </a:r>
            <a:r>
              <a:rPr lang="de-DE" dirty="0" err="1"/>
              <a:t>simulation</a:t>
            </a:r>
            <a:r>
              <a:rPr lang="de-DE" dirty="0"/>
              <a:t>.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Sensitivity</a:t>
            </a:r>
            <a:r>
              <a:rPr lang="de-DE" dirty="0"/>
              <a:t> Analysis </a:t>
            </a:r>
            <a:r>
              <a:rPr lang="de-DE" dirty="0" err="1"/>
              <a:t>useful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53CECC-F696-C201-66C3-A1A28406F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EAFD0D6-048B-93AD-DEF3-C24B565BB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B1160621-6A95-295D-3698-39CCCE9C7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1: Parameter </a:t>
            </a:r>
            <a:r>
              <a:rPr lang="de-DE" dirty="0" err="1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5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E0B4-1947-ED8E-5FBF-961CBB27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E188-2C21-3BC9-7D49-EFFCBD6A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Local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B33C-E324-4D63-4956-A305B4EDE9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543949" y="4686300"/>
            <a:ext cx="32573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/>
              <a:t>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18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AAABCE-A193-B028-BA33-9C4E90058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EF758C19-6EF0-A621-5435-640246B62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85785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Found</a:t>
            </a:r>
            <a:r>
              <a:rPr lang="de-DE" dirty="0"/>
              <a:t> 18 optimal </a:t>
            </a:r>
            <a:r>
              <a:rPr lang="de-DE" dirty="0" err="1"/>
              <a:t>parameters</a:t>
            </a:r>
            <a:r>
              <a:rPr lang="de-DE" dirty="0"/>
              <a:t> (</a:t>
            </a:r>
            <a:r>
              <a:rPr lang="de-DE" dirty="0" err="1"/>
              <a:t>hopefully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URR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sensitive, LRR and SNOW </a:t>
            </a:r>
            <a:r>
              <a:rPr lang="de-DE" dirty="0" err="1"/>
              <a:t>more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First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Dimension </a:t>
            </a:r>
            <a:r>
              <a:rPr lang="de-DE" dirty="0" err="1"/>
              <a:t>reduction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Expectation</a:t>
            </a:r>
            <a:r>
              <a:rPr lang="de-DE" dirty="0"/>
              <a:t>: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parabolic</a:t>
            </a:r>
            <a:r>
              <a:rPr lang="de-DE" dirty="0"/>
              <a:t> OFV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sense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Gut </a:t>
            </a:r>
            <a:r>
              <a:rPr lang="de-DE" dirty="0" err="1"/>
              <a:t>feeling</a:t>
            </a:r>
            <a:r>
              <a:rPr lang="de-DE" dirty="0"/>
              <a:t>: Not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1 </a:t>
            </a:r>
            <a:r>
              <a:rPr lang="de-DE" dirty="0" err="1"/>
              <a:t>parameter</a:t>
            </a:r>
            <a:r>
              <a:rPr lang="de-DE" dirty="0"/>
              <a:t> in 18 </a:t>
            </a:r>
            <a:r>
              <a:rPr lang="de-DE" dirty="0" err="1"/>
              <a:t>dimensions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50D1817E-6791-229E-A36C-1D10EF5DE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local</a:t>
            </a:r>
            <a:r>
              <a:rPr lang="de-DE" u="sng" dirty="0"/>
              <a:t>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3608DE98-AFE4-AADC-7CA4-045063CD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en-GB" dirty="0"/>
              <a:t>Assignment 2: Local Sensitivity Analysis</a:t>
            </a:r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B2C2C0BE-F7BC-AF97-CB09-EC4113BE29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275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CB5977-4FC5-5CAC-1DBE-DE8A9235D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23</a:t>
            </a:r>
            <a:endParaRPr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2348AB-AA60-E49C-8809-6E43701D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en-GB" sz="3200" b="1" dirty="0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6491042-C234-4DB7-8560-ED6EDD86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Implementation</a:t>
            </a:r>
          </a:p>
        </p:txBody>
      </p:sp>
      <p:pic>
        <p:nvPicPr>
          <p:cNvPr id="15" name="Grafik 1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8BDD58B4-EA41-30C9-7F9C-FE98EAEB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0" y="1228352"/>
            <a:ext cx="4542481" cy="32307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5F5581-3C7A-E587-74EE-9E7DE94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228352"/>
            <a:ext cx="3429212" cy="32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ED8584-2B02-F82C-9EB0-1BDAE5473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24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AA87828-89F7-D11C-D987-76329D83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A3A41B-3DE8-3853-2CF8-C925AB9D6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Calibri"/>
              </a:rPr>
              <a:t>Result</a:t>
            </a:r>
            <a:r>
              <a:rPr lang="de-DE" dirty="0">
                <a:latin typeface="Calibri"/>
              </a:rPr>
              <a:t> – 20% </a:t>
            </a:r>
            <a:r>
              <a:rPr lang="de-DE" dirty="0" err="1">
                <a:latin typeface="Calibri"/>
              </a:rPr>
              <a:t>deviation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4B619-C4A0-1C79-254E-9E6E1A32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3" y="1111547"/>
            <a:ext cx="7176780" cy="38276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0A7EC1-F1D5-281D-3DF3-AE05AC0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8" y="1195067"/>
            <a:ext cx="3942082" cy="29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8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EB2449-4D66-FE84-D659-E84A092A2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25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FC95F21-4A08-39B5-24A0-FD7C29D9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en-GB" sz="3200" b="1" dirty="0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2C508E-1882-9FF5-05B4-C94FB3F18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Calibri"/>
              </a:rPr>
              <a:t>Result</a:t>
            </a:r>
            <a:r>
              <a:rPr lang="de-DE" dirty="0">
                <a:latin typeface="Calibri"/>
              </a:rPr>
              <a:t> – </a:t>
            </a:r>
            <a:r>
              <a:rPr lang="de-DE" dirty="0" err="1">
                <a:latin typeface="Calibri"/>
              </a:rPr>
              <a:t>whole</a:t>
            </a:r>
            <a:r>
              <a:rPr lang="de-DE" dirty="0">
                <a:latin typeface="Calibri"/>
              </a:rPr>
              <a:t> </a:t>
            </a:r>
            <a:r>
              <a:rPr lang="de-DE" dirty="0" err="1">
                <a:latin typeface="Calibri"/>
              </a:rPr>
              <a:t>boundaries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4D15FC-009F-E08B-833E-F93B32A3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1055361"/>
            <a:ext cx="7381024" cy="3936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CB492-F6F5-4C2B-AF6B-6168E299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1079923"/>
            <a:ext cx="4050452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EE89-3EB3-28AD-6447-1DCB7CA1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125F3-BA20-0EA5-D729-A665DFD01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26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C95C-DA29-4FE1-074B-36BDBA703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Snow Fall/Melt Temperature Threshold</a:t>
            </a:r>
          </a:p>
        </p:txBody>
      </p:sp>
      <p:pic>
        <p:nvPicPr>
          <p:cNvPr id="13" name="Picture 12" descr="A graph with blue lines&#10;&#10;AI-generated content may be incorrect.">
            <a:extLst>
              <a:ext uri="{FF2B5EF4-FFF2-40B4-BE49-F238E27FC236}">
                <a16:creationId xmlns:a16="http://schemas.microsoft.com/office/drawing/2014/main" id="{261F6DA0-6B68-3E3E-626E-1EEB955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57" y="1777652"/>
            <a:ext cx="3985608" cy="239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8B5-60A0-3147-02AE-982F54E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46" y="4246745"/>
            <a:ext cx="5616484" cy="555925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290D4263-E7ED-D640-245F-E6972FB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1" name="Grafik 10" descr="Ein Bild, das Reihe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12806C6D-C6FD-89D3-63E8-F6F7EBC8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893" y="1224826"/>
            <a:ext cx="3730172" cy="552826"/>
          </a:xfrm>
          <a:prstGeom prst="rect">
            <a:avLst/>
          </a:prstGeom>
        </p:spPr>
      </p:pic>
      <p:pic>
        <p:nvPicPr>
          <p:cNvPr id="9" name="Picture 8" descr="A graph of a graph showing a number of dots&#10;&#10;AI-generated content may be incorrect.">
            <a:extLst>
              <a:ext uri="{FF2B5EF4-FFF2-40B4-BE49-F238E27FC236}">
                <a16:creationId xmlns:a16="http://schemas.microsoft.com/office/drawing/2014/main" id="{AF0036F6-A92B-03D2-55CA-778E79405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84" y="1174967"/>
            <a:ext cx="4259091" cy="3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8214-2098-5445-17EA-6F4107190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3F5F7-C026-E1FB-0D13-6C27931F8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6F368E-B851-A821-DA56-E66031A3C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Snow Fall/Melt Temperature Threshold 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AEF41B08-9C76-D664-CABD-9EEBE69B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4EF103-27BF-97B6-B8D0-21C65D78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02" y="1392382"/>
            <a:ext cx="8691996" cy="289733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E01BC5E-2018-8957-8338-4069EE48BFB9}"/>
              </a:ext>
            </a:extLst>
          </p:cNvPr>
          <p:cNvSpPr txBox="1"/>
          <p:nvPr/>
        </p:nvSpPr>
        <p:spPr>
          <a:xfrm>
            <a:off x="4128654" y="4193213"/>
            <a:ext cx="134389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Credits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Group C</a:t>
            </a:r>
          </a:p>
        </p:txBody>
      </p:sp>
    </p:spTree>
    <p:extLst>
      <p:ext uri="{BB962C8B-B14F-4D97-AF65-F5344CB8AC3E}">
        <p14:creationId xmlns:p14="http://schemas.microsoft.com/office/powerpoint/2010/main" val="1922937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C05D8-B816-5B3A-D61A-E22AEAD0E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28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BCFC5-18AC-68ED-FE46-318B784CE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Discharge Rate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C1873AF0-8E83-CBB2-4DD5-3B83EAFF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6" y="674270"/>
            <a:ext cx="2900052" cy="2063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EC2E05-DA38-1BC2-553D-1292F122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50" y="2781512"/>
            <a:ext cx="3577167" cy="2146300"/>
          </a:xfrm>
          <a:prstGeom prst="rect">
            <a:avLst/>
          </a:prstGeom>
        </p:spPr>
      </p:pic>
      <p:pic>
        <p:nvPicPr>
          <p:cNvPr id="9" name="Picture 8" descr="A group of black text&#10;&#10;AI-generated content may be incorrect.">
            <a:extLst>
              <a:ext uri="{FF2B5EF4-FFF2-40B4-BE49-F238E27FC236}">
                <a16:creationId xmlns:a16="http://schemas.microsoft.com/office/drawing/2014/main" id="{007D1CB5-261B-5F00-5759-8146B1C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8" y="4034436"/>
            <a:ext cx="2192653" cy="849267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76ADAA82-DB9A-1416-94DD-B2170474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9255A550-E251-0A0F-0E3A-4E6E2189D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1" y="1119021"/>
            <a:ext cx="3753936" cy="280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A9F5-5E2E-992F-8862-6772F812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319B9-C1AC-B720-7060-50A03EB71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5B791-6C1E-AABD-0693-6804AAE16F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B5B5BC-2534-29B4-CC13-4B240C695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Discharge Rate</a:t>
            </a:r>
          </a:p>
        </p:txBody>
      </p:sp>
      <p:sp>
        <p:nvSpPr>
          <p:cNvPr id="15" name="Titel 5">
            <a:extLst>
              <a:ext uri="{FF2B5EF4-FFF2-40B4-BE49-F238E27FC236}">
                <a16:creationId xmlns:a16="http://schemas.microsoft.com/office/drawing/2014/main" id="{52986E8E-2653-CCD8-E5F6-4A1E8A5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7383DE-8390-F4B0-5A45-03562027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6" y="1347931"/>
            <a:ext cx="8388927" cy="27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6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450A-00E4-88A8-69F4-F16F8E62F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726CA3-276D-279F-02A0-A759A639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9836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EBE1-A9CC-B4C6-A0F6-B703008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8AE52-EC4C-6062-875E-D3FBE3B39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D287F-B76E-383E-FD6D-3BC9564621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Precipitation Melt Factor </a:t>
            </a:r>
          </a:p>
        </p:txBody>
      </p:sp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F6133EAE-4A6F-2EF2-A6A2-CA1B1B45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638511"/>
            <a:ext cx="3265009" cy="2220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C896E0-2C94-8010-CCAF-331A6BA6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34" y="2858532"/>
            <a:ext cx="3530600" cy="2118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A2805B-95D1-0A54-4185-588DF80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017304"/>
            <a:ext cx="3999911" cy="395915"/>
          </a:xfrm>
          <a:prstGeom prst="rect">
            <a:avLst/>
          </a:prstGeom>
        </p:spPr>
      </p:pic>
      <p:sp>
        <p:nvSpPr>
          <p:cNvPr id="10" name="Titel 5">
            <a:extLst>
              <a:ext uri="{FF2B5EF4-FFF2-40B4-BE49-F238E27FC236}">
                <a16:creationId xmlns:a16="http://schemas.microsoft.com/office/drawing/2014/main" id="{A35951A7-536D-9D63-2400-56988FC9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908AF7B4-3CC3-8BEA-64BD-19F6999D9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08" y="1132162"/>
            <a:ext cx="3855625" cy="28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2B2B3-1015-22F9-8C77-01E12850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59B71-96C5-C218-EA90-E3AC20003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1FCF-FD6D-66CF-94D8-5E4E8745E0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14DE6-72D7-5835-CF65-35966CF72E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Precipitation Melt Factor 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67D9934-15E3-D921-1D92-A4C25421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3D27E4-3D55-04E1-FA30-0180396D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0" y="1282002"/>
            <a:ext cx="8832839" cy="29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1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Describes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(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rains</a:t>
                </a:r>
                <a:r>
                  <a:rPr lang="de-DE" dirty="0"/>
                  <a:t>,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melts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 err="1"/>
                  <a:t>We</a:t>
                </a:r>
                <a:r>
                  <a:rPr lang="de-DE" dirty="0"/>
                  <a:t> still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in form </a:t>
                </a:r>
                <a:r>
                  <a:rPr lang="de-DE" dirty="0" err="1"/>
                  <a:t>of</a:t>
                </a:r>
                <a:r>
                  <a:rPr lang="de-DE" dirty="0"/>
                  <a:t> rain </a:t>
                </a:r>
                <a:r>
                  <a:rPr lang="de-DE" dirty="0" err="1"/>
                  <a:t>increases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de-DE" dirty="0"/>
                  <a:t>Suggestion: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𝑃𝑀𝐹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𝑃𝑃𝑇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𝐷𝑇𝐻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PMF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play</a:t>
                </a:r>
                <a:r>
                  <a:rPr lang="de-DE" dirty="0"/>
                  <a:t> 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anymore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</a:t>
                </a:r>
                <a:r>
                  <a:rPr lang="de-DE" dirty="0" err="1"/>
                  <a:t>small</a:t>
                </a:r>
                <a:r>
                  <a:rPr lang="de-DE" dirty="0"/>
                  <a:t> but SNW_DTH high =&gt;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contribution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MELT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high(</a:t>
                </a:r>
                <a:r>
                  <a:rPr lang="de-DE" dirty="0" err="1"/>
                  <a:t>low</a:t>
                </a:r>
                <a:r>
                  <a:rPr lang="de-DE" dirty="0"/>
                  <a:t>) and SNW_DTH high(</a:t>
                </a:r>
                <a:r>
                  <a:rPr lang="de-DE" dirty="0" err="1"/>
                  <a:t>low</a:t>
                </a:r>
                <a:r>
                  <a:rPr lang="de-DE" dirty="0"/>
                  <a:t>) , i.e. </a:t>
                </a:r>
                <a:r>
                  <a:rPr lang="de-DE" dirty="0" err="1"/>
                  <a:t>the</a:t>
                </a:r>
                <a:r>
                  <a:rPr lang="de-DE" dirty="0"/>
                  <a:t> same =&gt;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1, i.e. 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</a:t>
                </a:r>
                <a:r>
                  <a:rPr lang="de-DE" dirty="0" err="1"/>
                  <a:t>instantely</a:t>
                </a:r>
                <a:r>
                  <a:rPr lang="de-DE" dirty="0"/>
                  <a:t> (PPT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affect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</a:t>
                </a:r>
                <a:r>
                  <a:rPr lang="de-DE" dirty="0" err="1"/>
                  <a:t>much</a:t>
                </a:r>
                <a:r>
                  <a:rPr lang="de-DE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PPT high and SNW_DTH </a:t>
                </a:r>
                <a:r>
                  <a:rPr lang="de-DE" dirty="0" err="1"/>
                  <a:t>small</a:t>
                </a:r>
                <a:r>
                  <a:rPr lang="de-DE" dirty="0"/>
                  <a:t> =&gt;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melt</a:t>
                </a:r>
                <a:r>
                  <a:rPr lang="de-DE" dirty="0"/>
                  <a:t> (</a:t>
                </a:r>
                <a:r>
                  <a:rPr lang="de-DE" dirty="0" err="1"/>
                  <a:t>think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muddy</a:t>
                </a:r>
                <a:r>
                  <a:rPr lang="de-DE" dirty="0"/>
                  <a:t> </a:t>
                </a:r>
                <a:r>
                  <a:rPr lang="de-DE" dirty="0" err="1"/>
                  <a:t>snow</a:t>
                </a:r>
                <a:r>
                  <a:rPr lang="de-DE" dirty="0"/>
                  <a:t> in </a:t>
                </a:r>
                <a:r>
                  <a:rPr lang="de-DE" dirty="0" err="1"/>
                  <a:t>February</a:t>
                </a:r>
                <a:r>
                  <a:rPr lang="de-DE" dirty="0"/>
                  <a:t>/March)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 err="1"/>
                  <a:t>If</a:t>
                </a:r>
                <a:r>
                  <a:rPr lang="de-DE" dirty="0"/>
                  <a:t> SNW_DTH = 0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devision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and </a:t>
                </a:r>
                <a:r>
                  <a:rPr lang="de-DE" dirty="0" err="1"/>
                  <a:t>later</a:t>
                </a:r>
                <a:r>
                  <a:rPr lang="de-DE" dirty="0"/>
                  <a:t> on MIN(MLT,SNW_DTH) = SNW_DTH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F4ACF7B-B47B-2032-129B-81A5F2192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1408" b="-12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CEC613-4703-289E-D6DF-F1D534986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32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DBE747-13BD-9B0B-9B9E-06A0A089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0369"/>
          </a:xfrm>
        </p:spPr>
        <p:txBody>
          <a:bodyPr/>
          <a:lstStyle/>
          <a:p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Trying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to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make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a sensitive </a:t>
            </a:r>
            <a:r>
              <a:rPr lang="de-DE" sz="2800" b="1" dirty="0" err="1">
                <a:solidFill>
                  <a:srgbClr val="1E3A8A"/>
                </a:solidFill>
                <a:latin typeface="Calibri"/>
              </a:rPr>
              <a:t>parameter</a:t>
            </a:r>
            <a:r>
              <a:rPr lang="de-DE" sz="2800" b="1" dirty="0">
                <a:solidFill>
                  <a:srgbClr val="1E3A8A"/>
                </a:solidFill>
                <a:latin typeface="Calibri"/>
              </a:rPr>
              <a:t> not sensitive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0A2A1D-DF77-FE65-78F3-4630791EC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Calibri"/>
              </a:rPr>
              <a:t>Precipitation</a:t>
            </a:r>
            <a:r>
              <a:rPr lang="de-DE" dirty="0">
                <a:latin typeface="Calibri"/>
              </a:rPr>
              <a:t> Melt </a:t>
            </a:r>
            <a:r>
              <a:rPr lang="de-DE" dirty="0" err="1">
                <a:latin typeface="Calibri"/>
              </a:rPr>
              <a:t>Factor</a:t>
            </a:r>
            <a:r>
              <a:rPr lang="de-DE" dirty="0">
                <a:latin typeface="Calibri"/>
              </a:rPr>
              <a:t> (PMF)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84F29C-517F-8C1E-2D5B-21CD528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9" y="1554095"/>
            <a:ext cx="5430961" cy="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20770B-1CAD-F2FD-D025-59DE7D839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6482EE-FE56-D7A4-BAF7-CFD899A9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sensitive </a:t>
            </a:r>
            <a:r>
              <a:rPr lang="de-DE" dirty="0" err="1"/>
              <a:t>parameter</a:t>
            </a:r>
            <a:r>
              <a:rPr lang="de-DE" dirty="0"/>
              <a:t> not sensitive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09D9A4-1EB8-4F63-7CAF-AF7A5DC76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Melt </a:t>
            </a:r>
            <a:r>
              <a:rPr lang="de-DE" dirty="0" err="1"/>
              <a:t>Factor</a:t>
            </a:r>
            <a:r>
              <a:rPr lang="de-DE" dirty="0"/>
              <a:t> (PMF) (20 % </a:t>
            </a:r>
            <a:r>
              <a:rPr lang="de-DE" dirty="0" err="1"/>
              <a:t>deviation</a:t>
            </a:r>
            <a:r>
              <a:rPr lang="de-DE" dirty="0"/>
              <a:t>)</a:t>
            </a:r>
          </a:p>
          <a:p>
            <a:endParaRPr lang="en-US" dirty="0"/>
          </a:p>
        </p:txBody>
      </p:sp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F73D446-C4C2-80DA-4B14-3486B0D2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97" y="2417833"/>
            <a:ext cx="2551713" cy="850571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0BC53D5-BA03-DCDE-63EB-AB4D6BBB8515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 flipH="1">
            <a:off x="1655854" y="2111541"/>
            <a:ext cx="1" cy="306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79936D2-C768-0EF0-5961-69E1F1CF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98" y="1266091"/>
            <a:ext cx="2551713" cy="845450"/>
          </a:xfrm>
          <a:prstGeom prst="rect">
            <a:avLst/>
          </a:prstGeom>
        </p:spPr>
      </p:pic>
      <p:pic>
        <p:nvPicPr>
          <p:cNvPr id="24" name="Grafik 2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B06F07C-B29A-8810-FF63-77D97344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022" y="1132161"/>
            <a:ext cx="3671968" cy="1958383"/>
          </a:xfrm>
          <a:prstGeom prst="rect">
            <a:avLst/>
          </a:prstGeom>
        </p:spPr>
      </p:pic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E2422A9C-0035-76B7-2538-6FDF29CC9FE7}"/>
              </a:ext>
            </a:extLst>
          </p:cNvPr>
          <p:cNvSpPr txBox="1">
            <a:spLocks/>
          </p:cNvSpPr>
          <p:nvPr/>
        </p:nvSpPr>
        <p:spPr>
          <a:xfrm>
            <a:off x="3181815" y="1155619"/>
            <a:ext cx="1888949" cy="3214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E4BFC57-7E2E-D21D-F548-B4E627B44F86}"/>
              </a:ext>
            </a:extLst>
          </p:cNvPr>
          <p:cNvSpPr txBox="1"/>
          <p:nvPr/>
        </p:nvSpPr>
        <p:spPr>
          <a:xfrm>
            <a:off x="7488701" y="1926635"/>
            <a:ext cx="1316182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+mn-lt"/>
              </a:rPr>
              <a:t>With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A81CB3-6E7E-A7E6-FC97-FA2500BEC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022" y="3216865"/>
            <a:ext cx="3671968" cy="1899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936DD8-30C7-A02C-3006-F0F42C09E5DF}"/>
              </a:ext>
            </a:extLst>
          </p:cNvPr>
          <p:cNvSpPr txBox="1"/>
          <p:nvPr/>
        </p:nvSpPr>
        <p:spPr>
          <a:xfrm>
            <a:off x="7510825" y="4078013"/>
            <a:ext cx="1390719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Without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rewritten</a:t>
            </a:r>
            <a:r>
              <a:rPr lang="de-DE" sz="1100" dirty="0">
                <a:latin typeface="+mn-lt"/>
              </a:rPr>
              <a:t> PMF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AC5892-DF12-17EB-7558-AF1FA01A9C06}"/>
              </a:ext>
            </a:extLst>
          </p:cNvPr>
          <p:cNvSpPr txBox="1"/>
          <p:nvPr/>
        </p:nvSpPr>
        <p:spPr>
          <a:xfrm>
            <a:off x="416205" y="4814999"/>
            <a:ext cx="16960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+mn-lt"/>
              </a:rPr>
              <a:t>NSE: 0.8922</a:t>
            </a:r>
            <a:endParaRPr lang="en-US" sz="1100" dirty="0" err="1">
              <a:latin typeface="+mn-lt"/>
            </a:endParaRPr>
          </a:p>
        </p:txBody>
      </p:sp>
      <p:pic>
        <p:nvPicPr>
          <p:cNvPr id="7" name="Grafik 6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3E72A139-8824-A74A-A8A0-34A09E7A5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61" y="3357575"/>
            <a:ext cx="3065031" cy="15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94D3-13AC-4432-F2EF-451188F0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BC4A-1AC7-EF09-E5E0-46A61C11A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49840-D62F-8ADA-FFB3-4951BB12A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Soil Field Capacity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E545DA06-3E22-812F-F4F6-B58B818B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9" y="741097"/>
            <a:ext cx="2860458" cy="199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14D025-EAC7-B8F2-0F0E-8E7DC465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1" y="2789146"/>
            <a:ext cx="3318972" cy="1991383"/>
          </a:xfrm>
          <a:prstGeom prst="rect">
            <a:avLst/>
          </a:prstGeom>
        </p:spPr>
      </p:pic>
      <p:pic>
        <p:nvPicPr>
          <p:cNvPr id="2" name="Picture 1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C6A96D3-F5B9-35AE-131E-BA904E91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2" y="3861387"/>
            <a:ext cx="2049950" cy="99359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E7FD7599-CFBA-A3DA-210C-B60D9C1A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FF21F775-0FEA-CB17-6BB5-D8FF1F782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92" y="1120393"/>
            <a:ext cx="3569350" cy="26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57357-2EE6-1C10-DE5D-9F32DCE7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A7435-AD37-F46F-3601-1BDBBD26F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10BC7-AF07-613E-772A-8729CD8BB8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2562A3-C4A4-38A8-C269-55959A029C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Field Capacity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4C84F9C3-7DF4-3B6D-864C-7F8A621E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50F948F-DF62-90F4-1A7A-D4CF8E00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9" y="1411070"/>
            <a:ext cx="893618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CCE0-A1B1-4746-085B-6B4CBBB7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54B73-F8CF-56EB-9065-A794F060B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36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3DF08-02C6-AF58-789C-7BADC8571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Soil Depth</a:t>
            </a:r>
          </a:p>
        </p:txBody>
      </p:sp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85B470B8-8B1A-A0A1-B766-7D0507E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82" y="430985"/>
            <a:ext cx="3161211" cy="22656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BE622-DE31-C706-3EDB-1B98BB3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34" y="2696640"/>
            <a:ext cx="3617104" cy="2265655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3448A3A3-4469-263B-F258-A10772B9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5" y="3959545"/>
            <a:ext cx="2255978" cy="834781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9BB59511-A95A-071C-5A75-1F941A67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0" name="Picture 9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D1B2090F-7931-BF43-63A8-3E95339A1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6" y="1228625"/>
            <a:ext cx="3445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9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D01B-200E-C97A-41D7-87AE851C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FC14A-81CE-CCAD-6C4B-0B9F09093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1F881-D949-C018-2B75-6E690AA0D5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|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CD0E1-C0F0-1D1B-32AE-23B18E219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Soil Depth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4C3A9E61-C05A-1213-41CC-9C23AEDE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 :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AB183-503B-DC63-A393-7663928A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391804"/>
            <a:ext cx="8444345" cy="28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18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1843-3424-4EE4-FA40-1326D0B0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18AA-B417-F762-B674-F1ED6BB74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57C8B-1B7E-F312-DF58-0FA952B1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501546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Beta</a:t>
            </a: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65F6FFF3-0580-9C09-5D75-F1A6A21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85" y="521089"/>
            <a:ext cx="3325308" cy="21492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3D1DF9-1BD5-D26A-C37F-6F51742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5897"/>
            <a:ext cx="3943350" cy="2366010"/>
          </a:xfrm>
          <a:prstGeom prst="rect">
            <a:avLst/>
          </a:prstGeom>
        </p:spPr>
      </p:pic>
      <p:pic>
        <p:nvPicPr>
          <p:cNvPr id="9" name="Picture 8" descr="A group of math equations&#10;&#10;AI-generated content may be incorrect.">
            <a:extLst>
              <a:ext uri="{FF2B5EF4-FFF2-40B4-BE49-F238E27FC236}">
                <a16:creationId xmlns:a16="http://schemas.microsoft.com/office/drawing/2014/main" id="{55E9AA76-A516-6079-D1C9-AA2A8A29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3" y="3452560"/>
            <a:ext cx="2477459" cy="916735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8B0BFB0C-FBD3-646C-01C9-1DF49E2E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174219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41BDDA-F936-3B88-F011-3D1FE8DE2AD1}"/>
              </a:ext>
            </a:extLst>
          </p:cNvPr>
          <p:cNvSpPr txBox="1"/>
          <p:nvPr/>
        </p:nvSpPr>
        <p:spPr>
          <a:xfrm>
            <a:off x="747554" y="4425497"/>
            <a:ext cx="3015887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u="sng" dirty="0">
                <a:latin typeface="Calibri"/>
              </a:rPr>
              <a:t>Idea </a:t>
            </a:r>
            <a:r>
              <a:rPr lang="de-DE" sz="1200" u="sng" dirty="0" err="1">
                <a:latin typeface="Calibri"/>
              </a:rPr>
              <a:t>to</a:t>
            </a:r>
            <a:r>
              <a:rPr lang="de-DE" sz="1200" u="sng" dirty="0">
                <a:latin typeface="Calibri"/>
              </a:rPr>
              <a:t> </a:t>
            </a:r>
            <a:r>
              <a:rPr lang="de-DE" sz="1200" u="sng" dirty="0" err="1">
                <a:latin typeface="Calibri"/>
              </a:rPr>
              <a:t>make</a:t>
            </a:r>
            <a:r>
              <a:rPr lang="de-DE" sz="1200" u="sng" dirty="0">
                <a:latin typeface="Calibri"/>
              </a:rPr>
              <a:t> </a:t>
            </a:r>
            <a:r>
              <a:rPr lang="de-DE" sz="1200" u="sng" dirty="0" err="1">
                <a:latin typeface="Calibri"/>
              </a:rPr>
              <a:t>it</a:t>
            </a:r>
            <a:r>
              <a:rPr lang="de-DE" sz="1200" u="sng" dirty="0">
                <a:latin typeface="Calibri"/>
              </a:rPr>
              <a:t> </a:t>
            </a:r>
            <a:r>
              <a:rPr lang="de-DE" sz="1200" u="sng" dirty="0" err="1">
                <a:latin typeface="Calibri"/>
              </a:rPr>
              <a:t>less</a:t>
            </a:r>
            <a:r>
              <a:rPr lang="de-DE" sz="1200" u="sng" dirty="0">
                <a:latin typeface="Calibri"/>
              </a:rPr>
              <a:t> sensitive: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Calibri"/>
              </a:rPr>
              <a:t>-</a:t>
            </a:r>
            <a:r>
              <a:rPr lang="de-DE" sz="1200" dirty="0" err="1">
                <a:latin typeface="Calibri"/>
              </a:rPr>
              <a:t>linearization</a:t>
            </a:r>
            <a:r>
              <a:rPr lang="de-DE" sz="1200" dirty="0">
                <a:latin typeface="Calibri"/>
              </a:rPr>
              <a:t>, e.g. </a:t>
            </a:r>
            <a:r>
              <a:rPr lang="de-DE" sz="1200" dirty="0" err="1">
                <a:latin typeface="Calibri"/>
              </a:rPr>
              <a:t>apply</a:t>
            </a:r>
            <a:r>
              <a:rPr lang="de-DE" sz="1200" dirty="0">
                <a:latin typeface="Calibri"/>
              </a:rPr>
              <a:t> </a:t>
            </a:r>
            <a:r>
              <a:rPr lang="de-DE" sz="1200" dirty="0" err="1">
                <a:latin typeface="Calibri"/>
              </a:rPr>
              <a:t>natural</a:t>
            </a:r>
            <a:r>
              <a:rPr lang="de-DE" sz="1200" dirty="0">
                <a:latin typeface="Calibri"/>
              </a:rPr>
              <a:t> </a:t>
            </a:r>
            <a:r>
              <a:rPr lang="de-DE" sz="1200" dirty="0" err="1">
                <a:latin typeface="Calibri"/>
              </a:rPr>
              <a:t>logarithm</a:t>
            </a:r>
            <a:r>
              <a:rPr lang="de-DE" sz="1200" dirty="0">
                <a:latin typeface="Calibri"/>
              </a:rPr>
              <a:t> </a:t>
            </a:r>
          </a:p>
        </p:txBody>
      </p:sp>
      <p:pic>
        <p:nvPicPr>
          <p:cNvPr id="13" name="Picture 12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10F5C983-1F1E-AD7A-B099-0F658E0EE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32" y="838965"/>
            <a:ext cx="3517711" cy="26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1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C86B-7A73-40E2-08C9-E0ED1D17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2814B-4D62-A3AF-E4AF-9A0D89074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39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065FA-FEF4-E0FF-92ED-1C7EDFAAB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Percolation Coefficient Upper To Lower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D88E0620-C52A-20C3-3254-227E7A4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821072"/>
            <a:ext cx="3183345" cy="20152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3B5D58-98BE-58F2-D71F-F9D546F0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7" y="2651597"/>
            <a:ext cx="3752523" cy="2251514"/>
          </a:xfrm>
          <a:prstGeom prst="rect">
            <a:avLst/>
          </a:prstGeom>
        </p:spPr>
      </p:pic>
      <p:pic>
        <p:nvPicPr>
          <p:cNvPr id="7" name="Picture 6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B71D0DB9-BEAE-5AE6-DF3A-9B24FF42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47" y="3880001"/>
            <a:ext cx="3266451" cy="904059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08C69422-B371-AA18-1EF3-D862BF74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A2504CB9-44C0-A172-1CF0-2B6E28515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8" y="1071948"/>
            <a:ext cx="3673170" cy="27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6456F2-9D93-EEC9-2936-288BC6655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18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in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4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HBV001a </a:t>
            </a:r>
            <a:r>
              <a:rPr lang="de-DE" dirty="0" err="1"/>
              <a:t>model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Catchment</a:t>
            </a:r>
            <a:r>
              <a:rPr lang="de-DE" dirty="0"/>
              <a:t>: Bavaria, </a:t>
            </a:r>
            <a:r>
              <a:rPr lang="de-DE" dirty="0" err="1"/>
              <a:t>short</a:t>
            </a:r>
            <a:r>
              <a:rPr lang="de-DE" dirty="0"/>
              <a:t> time </a:t>
            </a:r>
            <a:r>
              <a:rPr lang="de-DE" dirty="0" err="1"/>
              <a:t>series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Differential Evolution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Gradient </a:t>
            </a:r>
            <a:r>
              <a:rPr lang="de-DE" dirty="0" err="1"/>
              <a:t>Based</a:t>
            </a:r>
            <a:r>
              <a:rPr lang="de-DE" dirty="0"/>
              <a:t> Optimizer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37B11F-445B-9F68-46BF-9A0569380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7BBD27-15AD-A687-C77B-409694D1B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/>
              <a:t>Understanding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model</a:t>
            </a:r>
            <a:r>
              <a:rPr lang="de-DE" u="sng" dirty="0"/>
              <a:t> and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optimization</a:t>
            </a:r>
            <a:r>
              <a:rPr lang="de-DE" u="sng" dirty="0"/>
              <a:t> </a:t>
            </a:r>
            <a:r>
              <a:rPr lang="de-DE" u="sng" dirty="0" err="1"/>
              <a:t>method</a:t>
            </a:r>
            <a:endParaRPr lang="de-DE" u="sng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D5566C-AB4E-4A5D-53AE-B66677AB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2934"/>
          </a:xfrm>
        </p:spPr>
        <p:txBody>
          <a:bodyPr/>
          <a:lstStyle/>
          <a:p>
            <a:r>
              <a:rPr lang="en-GB" sz="2800" b="1" dirty="0">
                <a:solidFill>
                  <a:srgbClr val="1E3A8A"/>
                </a:solidFill>
                <a:latin typeface="Calibri"/>
              </a:rPr>
              <a:t>Parameter Optimization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1D1F8C8-E501-E500-EB5B-C57D909DF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3">
                    <a:lumMod val="75000"/>
                  </a:schemeClr>
                </a:solidFill>
              </a:rPr>
              <a:t>Preconsiderations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AutoShape 2" descr="(PDF) Influence of Weighting factor and Crossover constant on the ...">
            <a:extLst>
              <a:ext uri="{FF2B5EF4-FFF2-40B4-BE49-F238E27FC236}">
                <a16:creationId xmlns:a16="http://schemas.microsoft.com/office/drawing/2014/main" id="{48B342D1-B8B2-DC74-D210-2944E21A2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Ein Bild, das Diagramm, Kreis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DCA85149-C297-B92D-8412-001EDF04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39" y="1727829"/>
            <a:ext cx="3701311" cy="29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8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AD8D-29C4-96F7-3541-0355D575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62E2F-08A5-EC5A-E64D-B2296F90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40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7D89F-C10A-2C23-1E29-F9718E08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Upper Reservoir Threshold Depth</a:t>
            </a: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BEE17555-69C0-B3C4-8F4D-935E72D1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758900"/>
            <a:ext cx="3174332" cy="2171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AEAFC-D15B-64AD-F738-9DC40C07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0" y="2855942"/>
            <a:ext cx="3516263" cy="2109758"/>
          </a:xfrm>
          <a:prstGeom prst="rect">
            <a:avLst/>
          </a:prstGeom>
        </p:spPr>
      </p:pic>
      <p:pic>
        <p:nvPicPr>
          <p:cNvPr id="10" name="Grafik 9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BFCFBC7-6F66-23E6-1351-6AF38055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4027234"/>
            <a:ext cx="4732434" cy="786218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F1BC4E0F-8021-2E65-436E-C009D903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Local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5" name="Picture 4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8C5C2386-423F-4957-3F6A-0B4FDEC20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96" y="1112313"/>
            <a:ext cx="3848164" cy="28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8EEF-4B7D-E929-5585-1E296E18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C311902-E86B-7E1B-9CB3-B49E8B3E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shortcomings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 err="1"/>
              <a:t>Beaware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(e.g. SNW_ATT)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u="sng" dirty="0" err="1"/>
              <a:t>Conclusion</a:t>
            </a:r>
            <a:r>
              <a:rPr lang="de-DE" sz="1600" b="1" u="sng" dirty="0"/>
              <a:t> </a:t>
            </a:r>
            <a:r>
              <a:rPr lang="de-DE" sz="1600" b="1" u="sng" dirty="0" err="1"/>
              <a:t>for</a:t>
            </a:r>
            <a:r>
              <a:rPr lang="de-DE" sz="1600" b="1" u="sng" dirty="0"/>
              <a:t> </a:t>
            </a:r>
            <a:r>
              <a:rPr lang="de-DE" sz="1600" b="1" u="sng" dirty="0" err="1"/>
              <a:t>the</a:t>
            </a:r>
            <a:r>
              <a:rPr lang="de-DE" sz="1600" b="1" u="sng" dirty="0"/>
              <a:t> </a:t>
            </a:r>
            <a:r>
              <a:rPr lang="de-DE" sz="1600" b="1" u="sng" dirty="0" err="1"/>
              <a:t>next</a:t>
            </a:r>
            <a:r>
              <a:rPr lang="de-DE" sz="1600" b="1" u="sng" dirty="0"/>
              <a:t> </a:t>
            </a:r>
            <a:r>
              <a:rPr lang="de-DE" sz="1600" b="1" u="sng" dirty="0" err="1"/>
              <a:t>task</a:t>
            </a:r>
            <a:endParaRPr lang="de-DE" sz="1600" b="1" u="sng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 err="1"/>
              <a:t>Assignment</a:t>
            </a:r>
            <a:r>
              <a:rPr lang="de-DE" sz="1600" dirty="0"/>
              <a:t> 1 </a:t>
            </a:r>
            <a:r>
              <a:rPr lang="de-DE" sz="1600" dirty="0" err="1"/>
              <a:t>observations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verified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URR not </a:t>
            </a:r>
            <a:r>
              <a:rPr lang="de-DE" sz="1600" dirty="0" err="1"/>
              <a:t>locally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LRR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most</a:t>
            </a:r>
            <a:r>
              <a:rPr lang="de-DE" sz="1600" dirty="0"/>
              <a:t> sensitive</a:t>
            </a:r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Soil </a:t>
            </a: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rewritten</a:t>
            </a:r>
            <a:r>
              <a:rPr lang="de-DE" sz="1600" dirty="0"/>
              <a:t>, in </a:t>
            </a:r>
            <a:r>
              <a:rPr lang="de-DE" sz="1600" dirty="0" err="1"/>
              <a:t>general</a:t>
            </a:r>
            <a:r>
              <a:rPr lang="de-DE" sz="1600" dirty="0"/>
              <a:t>: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possible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rewrite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Internal variables and time </a:t>
            </a:r>
            <a:r>
              <a:rPr lang="de-DE" sz="1600" dirty="0" err="1"/>
              <a:t>series</a:t>
            </a:r>
            <a:r>
              <a:rPr lang="de-DE" sz="1600" dirty="0"/>
              <a:t> </a:t>
            </a:r>
            <a:r>
              <a:rPr lang="de-DE" sz="1600" dirty="0" err="1"/>
              <a:t>contributes</a:t>
            </a:r>
            <a:r>
              <a:rPr lang="de-DE" sz="1600" dirty="0"/>
              <a:t> a </a:t>
            </a:r>
            <a:r>
              <a:rPr lang="de-DE" sz="1600" dirty="0" err="1"/>
              <a:t>lot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sensitivity</a:t>
            </a:r>
            <a:endParaRPr lang="de-DE" sz="1600" dirty="0"/>
          </a:p>
          <a:p>
            <a:pPr marL="519113" lvl="1" indent="-342900">
              <a:buFont typeface="Wingdings" panose="05000000000000000000" pitchFamily="2" charset="2"/>
              <a:buChar char="Ø"/>
            </a:pPr>
            <a:r>
              <a:rPr lang="de-DE" sz="1600" dirty="0"/>
              <a:t>Still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big</a:t>
            </a:r>
            <a:r>
              <a:rPr lang="de-DE" sz="1600" dirty="0"/>
              <a:t> </a:t>
            </a:r>
            <a:r>
              <a:rPr lang="de-DE" sz="1600" dirty="0" err="1"/>
              <a:t>picture</a:t>
            </a:r>
            <a:r>
              <a:rPr lang="de-DE" sz="1600" dirty="0"/>
              <a:t>: </a:t>
            </a:r>
            <a:r>
              <a:rPr lang="de-DE" sz="1600" dirty="0" err="1"/>
              <a:t>Varying</a:t>
            </a:r>
            <a:r>
              <a:rPr lang="de-DE" sz="1600" dirty="0"/>
              <a:t> all </a:t>
            </a:r>
            <a:r>
              <a:rPr lang="de-DE" sz="1600" dirty="0" err="1"/>
              <a:t>parameters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determine</a:t>
            </a:r>
            <a:r>
              <a:rPr lang="de-DE" sz="1600" dirty="0"/>
              <a:t> </a:t>
            </a:r>
            <a:r>
              <a:rPr lang="de-DE" sz="1600" dirty="0" err="1"/>
              <a:t>sensitvity</a:t>
            </a:r>
            <a:r>
              <a:rPr lang="de-DE" sz="1600" dirty="0"/>
              <a:t> (Global)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34084F-E150-826E-62E6-CE763A725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3F97964-4E93-13D9-1A1A-8DF505EAD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2D34D6CD-1D87-15B2-2A66-07BB732E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93688"/>
            <a:ext cx="8509000" cy="381000"/>
          </a:xfrm>
        </p:spPr>
        <p:txBody>
          <a:bodyPr/>
          <a:lstStyle/>
          <a:p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14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41A4-4918-7788-1CF2-FB043549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FD6D-95EE-1F41-2850-16E9D20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Global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F01B-A2AE-5BF9-E8C0-25B3F11313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543949" y="4686300"/>
            <a:ext cx="32573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97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7C896-BA5E-BAFD-D7D2-3CDC6B8834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75D7759F-76E1-A028-1FD9-680F88E55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85785"/>
            <a:ext cx="8508999" cy="290051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1: </a:t>
            </a:r>
            <a:r>
              <a:rPr lang="de-DE" dirty="0" err="1"/>
              <a:t>Optimiziation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Assignment</a:t>
            </a:r>
            <a:r>
              <a:rPr lang="de-DE" dirty="0"/>
              <a:t> 2: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anlysis</a:t>
            </a:r>
            <a:r>
              <a:rPr lang="de-DE" dirty="0"/>
              <a:t> (</a:t>
            </a:r>
            <a:r>
              <a:rPr lang="de-DE" dirty="0" err="1"/>
              <a:t>shortcomings</a:t>
            </a:r>
            <a:r>
              <a:rPr lang="de-DE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Sobol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global </a:t>
            </a:r>
            <a:r>
              <a:rPr lang="de-DE" dirty="0" err="1"/>
              <a:t>sensitivity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24ED2397-AD6F-15C9-DB7B-6D1A2235E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r>
              <a:rPr lang="de-DE" u="sng" dirty="0" err="1"/>
              <a:t>Investigating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global </a:t>
            </a:r>
            <a:r>
              <a:rPr lang="de-DE" u="sng" dirty="0" err="1"/>
              <a:t>sensitivity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parameters</a:t>
            </a:r>
            <a:endParaRPr lang="de-DE" u="sng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8343ED5F-E65B-A92E-9FCE-883BBF2853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 err="1"/>
              <a:t>Preconsiderations</a:t>
            </a:r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9447F3-A01A-DDB5-070E-CDBBE9F1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08192"/>
            <a:ext cx="8508999" cy="376238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Global 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1477162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9DED7F-3F0B-9AB9-2553-6ED7CC9A73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1162373"/>
                <a:ext cx="8508999" cy="3523927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de-DE" dirty="0"/>
                  <a:t>Model </a:t>
                </a:r>
                <a:r>
                  <a:rPr lang="de-DE" dirty="0" err="1"/>
                  <a:t>setup</a:t>
                </a:r>
                <a:r>
                  <a:rPr lang="de-DE" dirty="0"/>
                  <a:t>: 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,.. 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OFV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de-DE" dirty="0"/>
                  <a:t>Base: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</a:t>
                </a:r>
                <a:r>
                  <a:rPr lang="de-DE" dirty="0" err="1"/>
                  <a:t>methods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Monte Carlo 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de-DE" dirty="0"/>
                  <a:t>Core </a:t>
                </a:r>
                <a:r>
                  <a:rPr lang="de-DE" dirty="0" err="1"/>
                  <a:t>idea</a:t>
                </a:r>
                <a:r>
                  <a:rPr lang="de-DE" dirty="0"/>
                  <a:t>: </a:t>
                </a:r>
                <a:r>
                  <a:rPr lang="de-DE" dirty="0" err="1"/>
                  <a:t>Hoeffeding</a:t>
                </a:r>
                <a:r>
                  <a:rPr lang="de-DE" dirty="0"/>
                  <a:t> </a:t>
                </a:r>
                <a:r>
                  <a:rPr lang="de-DE" dirty="0" err="1"/>
                  <a:t>decomposition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 …+ 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12…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de-DE" dirty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de-DE" dirty="0"/>
                  <a:t>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 err="1"/>
                  <a:t>Apply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our</a:t>
                </a:r>
                <a:r>
                  <a:rPr lang="de-DE" dirty="0"/>
                  <a:t> OFV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First-order (</a:t>
                </a:r>
                <a:r>
                  <a:rPr lang="de-DE" dirty="0" err="1"/>
                  <a:t>main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): 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de-DE" dirty="0"/>
              </a:p>
              <a:p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dirty="0"/>
                  <a:t>Total-</a:t>
                </a:r>
                <a:r>
                  <a:rPr lang="de-DE" dirty="0" err="1"/>
                  <a:t>effect</a:t>
                </a:r>
                <a:r>
                  <a:rPr lang="de-DE" dirty="0"/>
                  <a:t> (</a:t>
                </a:r>
                <a:r>
                  <a:rPr lang="de-DE" dirty="0" err="1"/>
                  <a:t>main</a:t>
                </a:r>
                <a:r>
                  <a:rPr lang="de-DE" dirty="0"/>
                  <a:t> + all </a:t>
                </a:r>
                <a:r>
                  <a:rPr lang="de-DE" dirty="0" err="1"/>
                  <a:t>interactions</a:t>
                </a:r>
                <a:r>
                  <a:rPr lang="de-DE" dirty="0"/>
                  <a:t>): 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9DED7F-3F0B-9AB9-2553-6ED7CC9A73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162373"/>
                <a:ext cx="8508999" cy="3523927"/>
              </a:xfrm>
              <a:blipFill>
                <a:blip r:embed="rId2"/>
                <a:stretch>
                  <a:fillRect l="-1146" t="-17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76CD48-7AA1-22C8-F474-3C9B640C09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E98E810-1DDD-0F4E-B5D8-B982847240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de-DE" dirty="0"/>
              <a:t>Paper </a:t>
            </a:r>
            <a:r>
              <a:rPr lang="de-DE" dirty="0" err="1"/>
              <a:t>Satelli</a:t>
            </a:r>
            <a:r>
              <a:rPr lang="de-DE" dirty="0"/>
              <a:t> et al. –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6BF6C2D-FBCB-C73B-D320-C50D7BC8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1" name="Picture 12" descr="A black text with a line and a line&#10;&#10;AI-generated content may be incorrect.">
            <a:extLst>
              <a:ext uri="{FF2B5EF4-FFF2-40B4-BE49-F238E27FC236}">
                <a16:creationId xmlns:a16="http://schemas.microsoft.com/office/drawing/2014/main" id="{8670A2B8-A666-74A3-F753-990DB796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505" y="3120326"/>
            <a:ext cx="1550636" cy="481564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7056BE2-F8FD-D7EB-13EA-A8BEDC16533C}"/>
                  </a:ext>
                </a:extLst>
              </p:cNvPr>
              <p:cNvSpPr txBox="1"/>
              <p:nvPr/>
            </p:nvSpPr>
            <p:spPr>
              <a:xfrm>
                <a:off x="4396740" y="3120326"/>
                <a:ext cx="3116580" cy="4035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i="1" dirty="0">
                    <a:latin typeface="+mn-lt"/>
                  </a:rPr>
                  <a:t>„</a:t>
                </a:r>
                <a:r>
                  <a:rPr lang="de-DE" sz="1200" i="1" dirty="0" err="1">
                    <a:latin typeface="+mn-lt"/>
                  </a:rPr>
                  <a:t>Expected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reduction</a:t>
                </a:r>
                <a:r>
                  <a:rPr lang="de-DE" sz="1200" i="1" dirty="0">
                    <a:latin typeface="+mn-lt"/>
                  </a:rPr>
                  <a:t> in </a:t>
                </a:r>
                <a:r>
                  <a:rPr lang="de-DE" sz="1200" i="1" dirty="0" err="1">
                    <a:latin typeface="+mn-lt"/>
                  </a:rPr>
                  <a:t>variance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that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would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be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obtained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if</a:t>
                </a:r>
                <a:r>
                  <a:rPr lang="de-DE" sz="1200" i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could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be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fixed</a:t>
                </a:r>
                <a:r>
                  <a:rPr lang="de-DE" sz="1200" i="1" dirty="0">
                    <a:latin typeface="+mn-lt"/>
                  </a:rPr>
                  <a:t>“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7056BE2-F8FD-D7EB-13EA-A8BEDC165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40" y="3120326"/>
                <a:ext cx="3116580" cy="403508"/>
              </a:xfrm>
              <a:prstGeom prst="rect">
                <a:avLst/>
              </a:prstGeom>
              <a:blipFill>
                <a:blip r:embed="rId4"/>
                <a:stretch>
                  <a:fillRect l="-2930" t="-10606" r="-1758" b="-2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4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E057538E-552E-5E1C-17EF-B5A7055DD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874" y="3897328"/>
            <a:ext cx="3116580" cy="493534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8B431EE-57B8-0E80-6469-CB6C7156C27F}"/>
                  </a:ext>
                </a:extLst>
              </p:cNvPr>
              <p:cNvSpPr txBox="1"/>
              <p:nvPr/>
            </p:nvSpPr>
            <p:spPr>
              <a:xfrm>
                <a:off x="6774934" y="3828012"/>
                <a:ext cx="2120034" cy="614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i="1" dirty="0">
                    <a:latin typeface="+mn-lt"/>
                  </a:rPr>
                  <a:t>„</a:t>
                </a:r>
                <a:r>
                  <a:rPr lang="de-DE" sz="1200" i="1" dirty="0" err="1">
                    <a:latin typeface="+mn-lt"/>
                  </a:rPr>
                  <a:t>Expected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variance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that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would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be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left</a:t>
                </a:r>
                <a:r>
                  <a:rPr lang="de-DE" sz="1200" i="1" dirty="0">
                    <a:latin typeface="+mn-lt"/>
                  </a:rPr>
                  <a:t>  </a:t>
                </a:r>
                <a:r>
                  <a:rPr lang="de-DE" sz="1200" i="1" dirty="0" err="1">
                    <a:latin typeface="+mn-lt"/>
                  </a:rPr>
                  <a:t>if</a:t>
                </a:r>
                <a:r>
                  <a:rPr lang="de-DE" sz="1200" i="1" dirty="0">
                    <a:latin typeface="+mn-lt"/>
                  </a:rPr>
                  <a:t> all </a:t>
                </a:r>
                <a:r>
                  <a:rPr lang="de-DE" sz="1200" i="1" dirty="0" err="1">
                    <a:latin typeface="+mn-lt"/>
                  </a:rPr>
                  <a:t>factors</a:t>
                </a:r>
                <a:r>
                  <a:rPr lang="de-DE" sz="1200" i="1" dirty="0">
                    <a:latin typeface="+mn-lt"/>
                  </a:rPr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could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be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fixed</a:t>
                </a:r>
                <a:r>
                  <a:rPr lang="de-DE" sz="1200" i="1" dirty="0">
                    <a:latin typeface="+mn-lt"/>
                  </a:rPr>
                  <a:t>“</a:t>
                </a: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8B431EE-57B8-0E80-6469-CB6C7156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934" y="3828012"/>
                <a:ext cx="2120034" cy="614014"/>
              </a:xfrm>
              <a:prstGeom prst="rect">
                <a:avLst/>
              </a:prstGeom>
              <a:blipFill>
                <a:blip r:embed="rId6"/>
                <a:stretch>
                  <a:fillRect l="-4310" t="-6931" r="-4598" b="-12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14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0D72-642F-AE39-E677-73B6C56E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3B5B0-5A34-4748-3B40-A4FBDD518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46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7995F-E7DC-1C6A-2DDF-185A072D4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Setup Code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0244A2E6-D450-A0BE-6B69-B91AB933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5" name="Grafik 4" descr="Ein Bild, das Text, Screenshot, Schrift, Karte Menü enthält.&#10;&#10;KI-generierte Inhalte können fehlerhaft sein.">
            <a:extLst>
              <a:ext uri="{FF2B5EF4-FFF2-40B4-BE49-F238E27FC236}">
                <a16:creationId xmlns:a16="http://schemas.microsoft.com/office/drawing/2014/main" id="{AF27332B-6238-499B-1DAF-1F64D46A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2" y="1158558"/>
            <a:ext cx="2905789" cy="3160682"/>
          </a:xfrm>
          <a:prstGeom prst="rect">
            <a:avLst/>
          </a:prstGeom>
        </p:spPr>
      </p:pic>
      <p:pic>
        <p:nvPicPr>
          <p:cNvPr id="15" name="Grafik 14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4119C6AA-3855-EE24-FE9D-A7644922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806" y="1062527"/>
            <a:ext cx="2662000" cy="3339870"/>
          </a:xfrm>
          <a:prstGeom prst="rect">
            <a:avLst/>
          </a:prstGeom>
        </p:spPr>
      </p:pic>
      <p:pic>
        <p:nvPicPr>
          <p:cNvPr id="17" name="Grafik 1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950147B3-24CA-7F8A-66AE-C1AC5CF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022" y="892475"/>
            <a:ext cx="3027812" cy="39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59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3CA7-5EC0-F096-6580-CC335B8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A58A0-1298-CC18-E936-EA77AE96F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47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F228FF-A53E-88BA-D879-04ADCC73BF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D0062E2D-EB26-46C6-875D-E2BCDA49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6FAECC9-C80A-93A2-76BC-BF7B28DE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" y="1145362"/>
            <a:ext cx="4367006" cy="361046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40E922F3-3E95-A1A9-28AD-7236075D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632B42-66D0-4556-D9CC-1662D9811FEC}"/>
              </a:ext>
            </a:extLst>
          </p:cNvPr>
          <p:cNvCxnSpPr/>
          <p:nvPr/>
        </p:nvCxnSpPr>
        <p:spPr>
          <a:xfrm flipV="1">
            <a:off x="4565660" y="1524000"/>
            <a:ext cx="333442" cy="12638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2B94727-F748-6AFE-E166-BAF53ED3140A}"/>
              </a:ext>
            </a:extLst>
          </p:cNvPr>
          <p:cNvSpPr/>
          <p:nvPr/>
        </p:nvSpPr>
        <p:spPr>
          <a:xfrm>
            <a:off x="4899102" y="799823"/>
            <a:ext cx="3563984" cy="8505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2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20EA9-008A-CC22-E9DC-8AB2EFDC8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15E71F30-F42D-F2CD-BAB4-49DB4E14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Picture 8" descr="A diagram of a matrix&#10;&#10;AI-generated content may be incorrect.">
            <a:extLst>
              <a:ext uri="{FF2B5EF4-FFF2-40B4-BE49-F238E27FC236}">
                <a16:creationId xmlns:a16="http://schemas.microsoft.com/office/drawing/2014/main" id="{93F1F93B-02E5-F419-4799-C3E97BE7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89" y="748851"/>
            <a:ext cx="6640422" cy="42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5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2F837-18C3-58B4-E42A-5F99ADC6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92BEE-011B-84FE-25AD-CB0311122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49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BB5F1-5911-C9EB-59B4-7373B03D3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7B7F819A-92C0-5BC6-6477-AA1C13B5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8" name="Grafik 7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F5559040-E0B0-7E1E-14A3-0B695328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02" y="799823"/>
            <a:ext cx="3563984" cy="405021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65C51C-902B-C8A2-A4CE-A3761FD0AA0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569756" y="2054872"/>
            <a:ext cx="1329346" cy="18409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63FD4ED-0D2C-8BF9-06C8-0B9F400CD5EF}"/>
              </a:ext>
            </a:extLst>
          </p:cNvPr>
          <p:cNvSpPr/>
          <p:nvPr/>
        </p:nvSpPr>
        <p:spPr>
          <a:xfrm>
            <a:off x="4899102" y="1641606"/>
            <a:ext cx="3563984" cy="8265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5" name="Grafik 4" descr="Ein Bild, das Text, Screenshot, Karte Menü enthält.&#10;&#10;KI-generierte Inhalte können fehlerhaft sein.">
            <a:extLst>
              <a:ext uri="{FF2B5EF4-FFF2-40B4-BE49-F238E27FC236}">
                <a16:creationId xmlns:a16="http://schemas.microsoft.com/office/drawing/2014/main" id="{9032482A-3C8F-AC73-691D-D997578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4" y="1153272"/>
            <a:ext cx="2888842" cy="3901215"/>
          </a:xfrm>
          <a:prstGeom prst="rect">
            <a:avLst/>
          </a:prstGeom>
          <a:ln w="28575">
            <a:noFill/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B65FB35-09AE-C26A-C31A-6C183027FA09}"/>
              </a:ext>
            </a:extLst>
          </p:cNvPr>
          <p:cNvSpPr/>
          <p:nvPr/>
        </p:nvSpPr>
        <p:spPr>
          <a:xfrm>
            <a:off x="680915" y="3732595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A93AD3-F5D4-3F59-45F8-5857B81F3C60}"/>
              </a:ext>
            </a:extLst>
          </p:cNvPr>
          <p:cNvSpPr/>
          <p:nvPr/>
        </p:nvSpPr>
        <p:spPr>
          <a:xfrm>
            <a:off x="680915" y="4309086"/>
            <a:ext cx="2888841" cy="2108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908EB8B-FCD8-7A3E-2A6B-B949CB5DCFD8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569756" y="4041276"/>
            <a:ext cx="1329346" cy="3732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6EC2E86-BA8A-D95F-A288-269F068EC41C}"/>
              </a:ext>
            </a:extLst>
          </p:cNvPr>
          <p:cNvSpPr/>
          <p:nvPr/>
        </p:nvSpPr>
        <p:spPr>
          <a:xfrm>
            <a:off x="4899102" y="3232512"/>
            <a:ext cx="3563984" cy="16175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5C1F3BF-2293-A55D-0D50-3852ACB88D28}"/>
              </a:ext>
            </a:extLst>
          </p:cNvPr>
          <p:cNvSpPr/>
          <p:nvPr/>
        </p:nvSpPr>
        <p:spPr>
          <a:xfrm>
            <a:off x="680913" y="2738270"/>
            <a:ext cx="2888841" cy="326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53CBB5-9A36-61F2-71FE-953BB84451E8}"/>
              </a:ext>
            </a:extLst>
          </p:cNvPr>
          <p:cNvSpPr/>
          <p:nvPr/>
        </p:nvSpPr>
        <p:spPr>
          <a:xfrm>
            <a:off x="4899101" y="2476468"/>
            <a:ext cx="3563984" cy="7510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F97158C-7206-A606-FED3-F46253BD5B4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569754" y="2852018"/>
            <a:ext cx="1329347" cy="4947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36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F80A-B599-CE31-7932-CF3DBEC6D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F4AA8-4760-FE8C-EF56-D6D3C14DCA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223B4B85-8BB0-2B1E-708F-9A76EED7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99BD157-3EC6-6836-B3E4-EA7A7180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92" y="890290"/>
            <a:ext cx="6599779" cy="37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18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FB41E8-943D-C5A9-2414-1FD035B4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4DE337-3EFB-3C5C-6A1C-767C0C731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Original Code – Differential Evolution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12480" y="468630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3</a:t>
            </a:r>
          </a:p>
        </p:txBody>
      </p:sp>
      <p:pic>
        <p:nvPicPr>
          <p:cNvPr id="2" name="Inhaltsplatzhalter 1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B8560959-72AC-6B89-82C5-48B5A2756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68" y="1143190"/>
            <a:ext cx="4798594" cy="379469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4" name="Grafik 7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ADAA0C0-9F7A-CA83-DF32-291B898D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77" y="1143190"/>
            <a:ext cx="3612345" cy="1894278"/>
          </a:xfrm>
          <a:prstGeom prst="rect">
            <a:avLst/>
          </a:prstGeom>
        </p:spPr>
      </p:pic>
      <p:pic>
        <p:nvPicPr>
          <p:cNvPr id="5" name="Grafik 9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6108C31-F461-0A99-7791-E747952D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9" y="3068371"/>
            <a:ext cx="3586483" cy="1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5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0498-B4E2-A70E-967D-47C89990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0E171-6B0A-B88D-0364-6C68F2898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51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04CF9-8131-A6D4-EAD5-9DF360C1A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Sobol Sampling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95C1800-003B-94A3-016D-A75E079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13" name="Grafik 1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4E2010A6-46F1-CA7F-A76C-81B927A0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83" y="1233669"/>
            <a:ext cx="5710285" cy="33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6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2791-A4A3-113B-4986-2CEC3CFD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B6AC6-53EA-6890-C611-E7662544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591783-43F8-F11D-3963-D928F624C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 – Full Range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E043A1F-1C68-9656-C5ED-96A9D810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077358"/>
            <a:ext cx="3878854" cy="1917697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F6492DD-4079-C4CD-0E27-E975938E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1" y="3107293"/>
            <a:ext cx="3878854" cy="1917697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1C16C20-138D-114C-D847-0DF1881845A9}"/>
              </a:ext>
            </a:extLst>
          </p:cNvPr>
          <p:cNvGraphicFramePr>
            <a:graphicFrameLocks noGrp="1"/>
          </p:cNvGraphicFramePr>
          <p:nvPr/>
        </p:nvGraphicFramePr>
        <p:xfrm>
          <a:off x="4426175" y="1363895"/>
          <a:ext cx="4261348" cy="3262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30828">
                  <a:extLst>
                    <a:ext uri="{9D8B030D-6E8A-4147-A177-3AD203B41FA5}">
                      <a16:colId xmlns:a16="http://schemas.microsoft.com/office/drawing/2014/main" val="4241505659"/>
                    </a:ext>
                  </a:extLst>
                </a:gridCol>
                <a:gridCol w="790627">
                  <a:extLst>
                    <a:ext uri="{9D8B030D-6E8A-4147-A177-3AD203B41FA5}">
                      <a16:colId xmlns:a16="http://schemas.microsoft.com/office/drawing/2014/main" val="2722378237"/>
                    </a:ext>
                  </a:extLst>
                </a:gridCol>
                <a:gridCol w="790627">
                  <a:extLst>
                    <a:ext uri="{9D8B030D-6E8A-4147-A177-3AD203B41FA5}">
                      <a16:colId xmlns:a16="http://schemas.microsoft.com/office/drawing/2014/main" val="2252117664"/>
                    </a:ext>
                  </a:extLst>
                </a:gridCol>
                <a:gridCol w="924633">
                  <a:extLst>
                    <a:ext uri="{9D8B030D-6E8A-4147-A177-3AD203B41FA5}">
                      <a16:colId xmlns:a16="http://schemas.microsoft.com/office/drawing/2014/main" val="488403761"/>
                    </a:ext>
                  </a:extLst>
                </a:gridCol>
                <a:gridCol w="924633">
                  <a:extLst>
                    <a:ext uri="{9D8B030D-6E8A-4147-A177-3AD203B41FA5}">
                      <a16:colId xmlns:a16="http://schemas.microsoft.com/office/drawing/2014/main" val="3357870967"/>
                    </a:ext>
                  </a:extLst>
                </a:gridCol>
              </a:tblGrid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Parameter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577301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050644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snw_att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0.4568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0.4642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9540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snw_pmf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4479140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342147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0.0286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4634977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sl0_pwp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521821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sl0_fcy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0.0925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0.1345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552440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sl0_bt0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0.141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0.1865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333316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0.0408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0.0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1733586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0.3807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0.5895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0659575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urr_wsr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0.0083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9413154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urr_ulc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0.0286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71605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63940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165269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urr_ndr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0.0163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0.0259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0.0379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185688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0.0162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0.039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406544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lrr_dre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0.3697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0.0401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0.1082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275670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 dirty="0" err="1">
                          <a:effectLst/>
                        </a:rPr>
                        <a:t>lrr_lct</a:t>
                      </a:r>
                      <a:endParaRPr lang="de-DE" sz="900" b="0" i="0" u="none" strike="noStrike" dirty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796" marR="6796" marT="67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0.0114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0.0018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0.0778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0.1424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7666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0,9632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1,2280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0,9623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1,1706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047589"/>
                  </a:ext>
                </a:extLst>
              </a:tr>
            </a:tbl>
          </a:graphicData>
        </a:graphic>
      </p:graphicFrame>
      <p:sp>
        <p:nvSpPr>
          <p:cNvPr id="9" name="Titel 5">
            <a:extLst>
              <a:ext uri="{FF2B5EF4-FFF2-40B4-BE49-F238E27FC236}">
                <a16:creationId xmlns:a16="http://schemas.microsoft.com/office/drawing/2014/main" id="{AB52F835-9375-8F19-FD7F-46AC9FA0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025975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F290-3900-AA99-7D60-0B248055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2AFB7-A574-3329-AC47-A1CBEC935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8F5EA1-EE00-9AC0-B76C-E3395E185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Sobol Sampling – Narrow Range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03083C1-9225-130B-637E-5FB1DAC1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Sensitivity</a:t>
            </a:r>
            <a:r>
              <a:rPr lang="de-DE" dirty="0"/>
              <a:t> Analysis</a:t>
            </a:r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AA5E45-B897-02FC-2651-75AF7C52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1" y="1224592"/>
            <a:ext cx="3878854" cy="1917697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062D827-A0E6-7D79-00C8-A78691B12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2" y="3180136"/>
            <a:ext cx="3878854" cy="1917697"/>
          </a:xfrm>
          <a:prstGeom prst="rect">
            <a:avLst/>
          </a:prstGeom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4F3E1CC0-307F-2BE9-A0C3-7BC5A063A30E}"/>
              </a:ext>
            </a:extLst>
          </p:cNvPr>
          <p:cNvGraphicFramePr>
            <a:graphicFrameLocks noGrp="1"/>
          </p:cNvGraphicFramePr>
          <p:nvPr/>
        </p:nvGraphicFramePr>
        <p:xfrm>
          <a:off x="4091416" y="1463720"/>
          <a:ext cx="4899675" cy="34328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9935">
                  <a:extLst>
                    <a:ext uri="{9D8B030D-6E8A-4147-A177-3AD203B41FA5}">
                      <a16:colId xmlns:a16="http://schemas.microsoft.com/office/drawing/2014/main" val="444681823"/>
                    </a:ext>
                  </a:extLst>
                </a:gridCol>
                <a:gridCol w="979935">
                  <a:extLst>
                    <a:ext uri="{9D8B030D-6E8A-4147-A177-3AD203B41FA5}">
                      <a16:colId xmlns:a16="http://schemas.microsoft.com/office/drawing/2014/main" val="4056925457"/>
                    </a:ext>
                  </a:extLst>
                </a:gridCol>
                <a:gridCol w="979935">
                  <a:extLst>
                    <a:ext uri="{9D8B030D-6E8A-4147-A177-3AD203B41FA5}">
                      <a16:colId xmlns:a16="http://schemas.microsoft.com/office/drawing/2014/main" val="324196328"/>
                    </a:ext>
                  </a:extLst>
                </a:gridCol>
                <a:gridCol w="979935">
                  <a:extLst>
                    <a:ext uri="{9D8B030D-6E8A-4147-A177-3AD203B41FA5}">
                      <a16:colId xmlns:a16="http://schemas.microsoft.com/office/drawing/2014/main" val="665863440"/>
                    </a:ext>
                  </a:extLst>
                </a:gridCol>
                <a:gridCol w="979935">
                  <a:extLst>
                    <a:ext uri="{9D8B030D-6E8A-4147-A177-3AD203B41FA5}">
                      <a16:colId xmlns:a16="http://schemas.microsoft.com/office/drawing/2014/main" val="2297979640"/>
                    </a:ext>
                  </a:extLst>
                </a:gridCol>
              </a:tblGrid>
              <a:tr h="30833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Parameter</a:t>
                      </a:r>
                      <a:endParaRPr lang="de-DE" sz="900" b="0" i="0" u="none" strike="noStrike" dirty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S1_Narrow_NSE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ST_Narrow_NSE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S1_Narrow_LnNSE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ST_Narrow_LnNSE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583942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95450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snw_att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03048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snw_pmf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0.0964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0.1563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05547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snw_amf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0.0508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482327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0.0263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0.2996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0.0209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36802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sl0_pwp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63421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sl0_fcy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0.1948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0.5856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0.0147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0.0344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117008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sl0_bt0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0.0139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0.0043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265079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0.0012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864754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lrr_dth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01815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urr_wsr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498492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urr_ulc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-0.0011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0.0122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59066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urr_tdh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510749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urr_tdr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240720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urr_ndr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669989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urr_uct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-0.0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751457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lrr_dre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0.1825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0.3823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0.9566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0.9585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848226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lrr_lct</a:t>
                      </a:r>
                      <a:endParaRPr lang="de-DE" sz="9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775526"/>
                  </a:ext>
                </a:extLst>
              </a:tr>
              <a:tr h="1644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SUM</a:t>
                      </a:r>
                      <a:endParaRPr lang="de-DE" sz="900" b="0" i="0" u="none" strike="noStrike" dirty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512" marR="6512" marT="651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0,5046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1,5016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0,9858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1,0225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2889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361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7F07C9-0984-B6F2-7B59-E79871CB7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F85D15D-F89D-6BC6-92D9-4F26484A17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84430"/>
            <a:ext cx="8508999" cy="321410"/>
          </a:xfrm>
        </p:spPr>
        <p:txBody>
          <a:bodyPr/>
          <a:lstStyle/>
          <a:p>
            <a:r>
              <a:rPr lang="en-GB" dirty="0"/>
              <a:t>NSE versus LN-NSE</a:t>
            </a:r>
          </a:p>
        </p:txBody>
      </p:sp>
      <p:pic>
        <p:nvPicPr>
          <p:cNvPr id="11" name="Grafik 10" descr="Ein Bild, das Schrift, weiß, Text, Kalligrafie enthält.&#10;&#10;KI-generierte Inhalte können fehlerhaft sein.">
            <a:extLst>
              <a:ext uri="{FF2B5EF4-FFF2-40B4-BE49-F238E27FC236}">
                <a16:creationId xmlns:a16="http://schemas.microsoft.com/office/drawing/2014/main" id="{556B2903-7872-DAD9-88C4-36CA194B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99" y="2178823"/>
            <a:ext cx="2838846" cy="847843"/>
          </a:xfrm>
          <a:prstGeom prst="rect">
            <a:avLst/>
          </a:prstGeom>
        </p:spPr>
      </p:pic>
      <p:pic>
        <p:nvPicPr>
          <p:cNvPr id="13" name="Grafik 12" descr="Ein Bild, das Text, Schrift, weiß, Reihe enthält.&#10;&#10;KI-generierte Inhalte können fehlerhaft sein.">
            <a:extLst>
              <a:ext uri="{FF2B5EF4-FFF2-40B4-BE49-F238E27FC236}">
                <a16:creationId xmlns:a16="http://schemas.microsoft.com/office/drawing/2014/main" id="{0A5793E9-31D9-D32C-F3F4-6CBBB17D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59" y="2243090"/>
            <a:ext cx="3961301" cy="752580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800F2C3-39B6-2C46-155D-633CDBB77CF5}"/>
              </a:ext>
            </a:extLst>
          </p:cNvPr>
          <p:cNvCxnSpPr/>
          <p:nvPr/>
        </p:nvCxnSpPr>
        <p:spPr>
          <a:xfrm>
            <a:off x="4269783" y="1387098"/>
            <a:ext cx="0" cy="33243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8AEB63D-7F5A-907D-2E62-C334DBC2354C}"/>
              </a:ext>
            </a:extLst>
          </p:cNvPr>
          <p:cNvSpPr txBox="1"/>
          <p:nvPr/>
        </p:nvSpPr>
        <p:spPr>
          <a:xfrm>
            <a:off x="1050929" y="1590003"/>
            <a:ext cx="240998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Nash </a:t>
            </a:r>
            <a:r>
              <a:rPr lang="de-DE" sz="1600" u="sng" dirty="0" err="1">
                <a:latin typeface="+mn-lt"/>
              </a:rPr>
              <a:t>Sutcliffe</a:t>
            </a:r>
            <a:r>
              <a:rPr lang="de-DE" sz="1600" u="sng" dirty="0">
                <a:latin typeface="+mn-lt"/>
              </a:rPr>
              <a:t> Efficiency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1632D47-AAB7-1341-11D4-856F4A3CFCAB}"/>
              </a:ext>
            </a:extLst>
          </p:cNvPr>
          <p:cNvSpPr txBox="1"/>
          <p:nvPr/>
        </p:nvSpPr>
        <p:spPr>
          <a:xfrm>
            <a:off x="5463184" y="1590003"/>
            <a:ext cx="275264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u="sng" dirty="0">
                <a:latin typeface="+mn-lt"/>
              </a:rPr>
              <a:t>Log Nash </a:t>
            </a:r>
            <a:r>
              <a:rPr lang="de-DE" sz="1600" u="sng" dirty="0" err="1">
                <a:latin typeface="+mn-lt"/>
              </a:rPr>
              <a:t>Sutcliffe</a:t>
            </a:r>
            <a:r>
              <a:rPr lang="de-DE" sz="1600" u="sng" dirty="0">
                <a:latin typeface="+mn-lt"/>
              </a:rPr>
              <a:t> Efficiency</a:t>
            </a:r>
          </a:p>
        </p:txBody>
      </p:sp>
      <p:pic>
        <p:nvPicPr>
          <p:cNvPr id="20" name="Grafik 19" descr="Ein Bild, das Reihe, Text, Diagramm, Quittung enthält.&#10;&#10;KI-generierte Inhalte können fehlerhaft sein.">
            <a:extLst>
              <a:ext uri="{FF2B5EF4-FFF2-40B4-BE49-F238E27FC236}">
                <a16:creationId xmlns:a16="http://schemas.microsoft.com/office/drawing/2014/main" id="{121A10DA-155D-6EA2-8B6C-B48E935F9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58" y="3130998"/>
            <a:ext cx="3223906" cy="193434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932ACDA-AEE3-CE5F-4693-FC5AF36ED7C8}"/>
              </a:ext>
            </a:extLst>
          </p:cNvPr>
          <p:cNvSpPr txBox="1"/>
          <p:nvPr/>
        </p:nvSpPr>
        <p:spPr>
          <a:xfrm>
            <a:off x="4732220" y="3391507"/>
            <a:ext cx="4085428" cy="1660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600" dirty="0">
                <a:latin typeface="+mn-lt"/>
              </a:rPr>
              <a:t>Small </a:t>
            </a:r>
            <a:r>
              <a:rPr lang="de-DE" sz="1600" dirty="0" err="1">
                <a:latin typeface="+mn-lt"/>
              </a:rPr>
              <a:t>simulated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discharges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are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enhanced</a:t>
            </a:r>
            <a:r>
              <a:rPr lang="de-DE" sz="1600" dirty="0">
                <a:latin typeface="+mn-lt"/>
              </a:rPr>
              <a:t> in log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600" dirty="0">
                <a:latin typeface="+mn-lt"/>
              </a:rPr>
              <a:t>Large </a:t>
            </a:r>
            <a:r>
              <a:rPr lang="de-DE" sz="1600" dirty="0" err="1">
                <a:latin typeface="+mn-lt"/>
              </a:rPr>
              <a:t>flows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take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less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influence</a:t>
            </a:r>
            <a:endParaRPr lang="de-DE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observation</a:t>
            </a:r>
            <a:r>
              <a:rPr lang="de-DE" sz="1600" dirty="0">
                <a:latin typeface="+mn-lt"/>
              </a:rPr>
              <a:t> and </a:t>
            </a:r>
            <a:r>
              <a:rPr lang="de-DE" sz="1600" dirty="0" err="1">
                <a:latin typeface="+mn-lt"/>
              </a:rPr>
              <a:t>simulation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differs</a:t>
            </a:r>
            <a:r>
              <a:rPr lang="de-DE" sz="1600" dirty="0">
                <a:latin typeface="+mn-lt"/>
              </a:rPr>
              <a:t> a </a:t>
            </a:r>
            <a:r>
              <a:rPr lang="de-DE" sz="1600" dirty="0" err="1">
                <a:latin typeface="+mn-lt"/>
              </a:rPr>
              <a:t>lot</a:t>
            </a:r>
            <a:r>
              <a:rPr lang="de-DE" sz="1600" dirty="0">
                <a:latin typeface="+mn-lt"/>
              </a:rPr>
              <a:t>, log </a:t>
            </a:r>
            <a:r>
              <a:rPr lang="de-DE" sz="1600" dirty="0" err="1">
                <a:latin typeface="+mn-lt"/>
              </a:rPr>
              <a:t>amplifies</a:t>
            </a:r>
            <a:endParaRPr lang="de-DE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endParaRPr lang="de-DE" sz="1600" dirty="0">
              <a:latin typeface="+mn-lt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0AD4DCB8-45EC-5808-2E7C-5E2F1367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486154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6790-0B80-D6BC-2E6D-D910C18C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C3EDA-9D31-C952-2EF2-87150F9F2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54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40A398-2EFD-9C30-633E-21E98B3641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Comparing the Effect of Objective Function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A30AC15F-4C55-A11B-95AB-B67E9D56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A4C9AA6-A7B6-DFC4-1F99-2C14585C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6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53F1-86DD-A35C-F2C5-04B164A8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C162EDFE-0ADA-91E0-1AC3-A5843422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224105"/>
            <a:ext cx="6913756" cy="343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33844-DF2F-7B55-EB32-12248F696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55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077B0-5BF9-0069-958E-C740130D18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Calibri"/>
              </a:rPr>
              <a:t>Comparing Effect of Parameter Range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C3C0C40A-27F3-EC80-4B57-44FD1526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69DDA4-9553-3CD1-3FFE-6183029A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0" y="1224105"/>
            <a:ext cx="6913758" cy="3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12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AF55-E5A0-0430-9ACC-577C61042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DBC2FF-440C-9331-8036-0AC9EA70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177871"/>
            <a:ext cx="8508999" cy="3508429"/>
          </a:xfrm>
        </p:spPr>
        <p:txBody>
          <a:bodyPr/>
          <a:lstStyle/>
          <a:p>
            <a:pPr lvl="1" indent="0">
              <a:buNone/>
            </a:pPr>
            <a:r>
              <a:rPr lang="de-DE" sz="1600" b="1" u="sng" dirty="0"/>
              <a:t>Problems </a:t>
            </a:r>
            <a:r>
              <a:rPr lang="de-DE" sz="1600" b="1" u="sng" dirty="0" err="1"/>
              <a:t>which</a:t>
            </a:r>
            <a:r>
              <a:rPr lang="de-DE" sz="1600" b="1" u="sng" dirty="0"/>
              <a:t> </a:t>
            </a:r>
            <a:r>
              <a:rPr lang="de-DE" sz="1600" b="1" u="sng" dirty="0" err="1"/>
              <a:t>had</a:t>
            </a:r>
            <a:r>
              <a:rPr lang="de-DE" sz="1600" b="1" u="sng" dirty="0"/>
              <a:t> </a:t>
            </a:r>
            <a:r>
              <a:rPr lang="de-DE" sz="1600" b="1" u="sng" dirty="0" err="1"/>
              <a:t>to</a:t>
            </a:r>
            <a:r>
              <a:rPr lang="de-DE" sz="1600" b="1" u="sng" dirty="0"/>
              <a:t> </a:t>
            </a:r>
            <a:r>
              <a:rPr lang="de-DE" sz="1600" b="1" u="sng" dirty="0" err="1"/>
              <a:t>be</a:t>
            </a:r>
            <a:r>
              <a:rPr lang="de-DE" sz="1600" b="1" u="sng" dirty="0"/>
              <a:t> </a:t>
            </a:r>
            <a:r>
              <a:rPr lang="de-DE" sz="1600" b="1" u="sng" dirty="0" err="1"/>
              <a:t>overcome</a:t>
            </a:r>
            <a:endParaRPr lang="de-DE" sz="1600" b="1" u="sng" dirty="0"/>
          </a:p>
          <a:p>
            <a:pPr marL="519113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first- and total-order-indices</a:t>
            </a:r>
          </a:p>
          <a:p>
            <a:pPr marL="519113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bounds</a:t>
            </a:r>
            <a:endParaRPr lang="de-DE" dirty="0"/>
          </a:p>
          <a:p>
            <a:pPr marL="519113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Beaware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(e.g. SNW_ATT)</a:t>
            </a:r>
          </a:p>
          <a:p>
            <a:pPr marL="519113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  <a:p>
            <a:pPr marL="519113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Runtime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sz="1600" b="1" u="sng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A1639-CBDA-2683-B056-6EF030349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23FE54-B010-D86C-78DD-19D27D1299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Reflexion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6CA010-8863-1BD6-F64D-EED21357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380810"/>
          </a:xfrm>
        </p:spPr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Global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Sensitivity</a:t>
            </a:r>
            <a:r>
              <a:rPr lang="de-DE" sz="3200" b="1" dirty="0">
                <a:solidFill>
                  <a:srgbClr val="1E3A8A"/>
                </a:solidFill>
                <a:latin typeface="Calibri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350037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5A1F7-871A-1F9C-315C-A0A3669AE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1C64-4F4A-D8AA-A6B8-D1EAA57A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Big Picture: Combining All 3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9C29A-1B2B-88D7-BB1D-DA018403DE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912212"/>
            <a:ext cx="8508999" cy="95559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8BF0C-6874-7A0E-D54D-24A77793C7AC}"/>
              </a:ext>
            </a:extLst>
          </p:cNvPr>
          <p:cNvSpPr txBox="1"/>
          <p:nvPr/>
        </p:nvSpPr>
        <p:spPr>
          <a:xfrm>
            <a:off x="8543949" y="4686300"/>
            <a:ext cx="32573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 dirty="0"/>
              <a:t>42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069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E3CF5-03C1-16E9-70D2-CED8A27A46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58</a:t>
            </a:fld>
            <a:endParaRPr lang="de-DE" dirty="0"/>
          </a:p>
        </p:txBody>
      </p:sp>
      <p:pic>
        <p:nvPicPr>
          <p:cNvPr id="10" name="Picture 9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9A8F2C6-F8A4-9A33-B559-644099D2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11" y="2850087"/>
            <a:ext cx="3343962" cy="2010712"/>
          </a:xfrm>
          <a:prstGeom prst="rect">
            <a:avLst/>
          </a:prstGeom>
        </p:spPr>
      </p:pic>
      <p:pic>
        <p:nvPicPr>
          <p:cNvPr id="11" name="Grafik 7">
            <a:extLst>
              <a:ext uri="{FF2B5EF4-FFF2-40B4-BE49-F238E27FC236}">
                <a16:creationId xmlns:a16="http://schemas.microsoft.com/office/drawing/2014/main" id="{4E521EAA-E39E-4C73-FFBB-EF50B02D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41" y="709600"/>
            <a:ext cx="3577167" cy="2146300"/>
          </a:xfrm>
          <a:prstGeom prst="rect">
            <a:avLst/>
          </a:prstGeom>
        </p:spPr>
      </p:pic>
      <p:pic>
        <p:nvPicPr>
          <p:cNvPr id="14" name="Picture 13" descr="A graph showing a number of hours&#10;&#10;AI-generated content may be incorrect.">
            <a:extLst>
              <a:ext uri="{FF2B5EF4-FFF2-40B4-BE49-F238E27FC236}">
                <a16:creationId xmlns:a16="http://schemas.microsoft.com/office/drawing/2014/main" id="{B55AEEBE-783D-366B-348C-F7FC51A1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6" y="2496179"/>
            <a:ext cx="4091806" cy="1819386"/>
          </a:xfrm>
          <a:prstGeom prst="rect">
            <a:avLst/>
          </a:prstGeom>
        </p:spPr>
      </p:pic>
      <p:pic>
        <p:nvPicPr>
          <p:cNvPr id="15" name="Grafik 4">
            <a:extLst>
              <a:ext uri="{FF2B5EF4-FFF2-40B4-BE49-F238E27FC236}">
                <a16:creationId xmlns:a16="http://schemas.microsoft.com/office/drawing/2014/main" id="{D416C0CD-058D-AC57-255F-506C706A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92" y="1094554"/>
            <a:ext cx="4204875" cy="1401625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3B3FA53-95F8-9325-5604-BF7BD0CB1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70443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Discharge Rate</a:t>
            </a: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5E5AF13F-9190-82C1-C795-7C47CC1A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6140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Big Picture: Combining All 3 Assignments</a:t>
            </a:r>
            <a:endParaRPr lang="de-DE" sz="3200" b="1" dirty="0">
              <a:solidFill>
                <a:srgbClr val="1E3A8A"/>
              </a:solidFill>
              <a:latin typeface="Calibri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2660129-DD6D-66D5-C66A-9586FB20C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02130"/>
              </p:ext>
            </p:extLst>
          </p:nvPr>
        </p:nvGraphicFramePr>
        <p:xfrm>
          <a:off x="536727" y="4433900"/>
          <a:ext cx="4583915" cy="3895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93719">
                  <a:extLst>
                    <a:ext uri="{9D8B030D-6E8A-4147-A177-3AD203B41FA5}">
                      <a16:colId xmlns:a16="http://schemas.microsoft.com/office/drawing/2014/main" val="255067177"/>
                    </a:ext>
                  </a:extLst>
                </a:gridCol>
                <a:gridCol w="850475">
                  <a:extLst>
                    <a:ext uri="{9D8B030D-6E8A-4147-A177-3AD203B41FA5}">
                      <a16:colId xmlns:a16="http://schemas.microsoft.com/office/drawing/2014/main" val="3454407288"/>
                    </a:ext>
                  </a:extLst>
                </a:gridCol>
                <a:gridCol w="850475">
                  <a:extLst>
                    <a:ext uri="{9D8B030D-6E8A-4147-A177-3AD203B41FA5}">
                      <a16:colId xmlns:a16="http://schemas.microsoft.com/office/drawing/2014/main" val="3805823403"/>
                    </a:ext>
                  </a:extLst>
                </a:gridCol>
                <a:gridCol w="994623">
                  <a:extLst>
                    <a:ext uri="{9D8B030D-6E8A-4147-A177-3AD203B41FA5}">
                      <a16:colId xmlns:a16="http://schemas.microsoft.com/office/drawing/2014/main" val="2452703778"/>
                    </a:ext>
                  </a:extLst>
                </a:gridCol>
                <a:gridCol w="994623">
                  <a:extLst>
                    <a:ext uri="{9D8B030D-6E8A-4147-A177-3AD203B41FA5}">
                      <a16:colId xmlns:a16="http://schemas.microsoft.com/office/drawing/2014/main" val="644620527"/>
                    </a:ext>
                  </a:extLst>
                </a:gridCol>
              </a:tblGrid>
              <a:tr h="2066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800" u="none" strike="noStrike">
                          <a:effectLst/>
                        </a:rPr>
                        <a:t>Parameter</a:t>
                      </a:r>
                      <a:endParaRPr lang="de-DE" sz="8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 err="1">
                          <a:effectLst/>
                        </a:rPr>
                        <a:t>ST_Full_LnNSE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6074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800" u="none" strike="noStrike">
                          <a:effectLst/>
                        </a:rPr>
                        <a:t>lrr_dre</a:t>
                      </a:r>
                      <a:endParaRPr lang="de-DE" sz="8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0.3697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0.587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0.0401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0.1082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3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460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8D322-EF8F-67C1-1813-C82209C3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94E1D-80BA-790A-D354-5DBBA475E8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59</a:t>
            </a:fld>
            <a:endParaRPr lang="de-DE" dirty="0"/>
          </a:p>
        </p:txBody>
      </p:sp>
      <p:pic>
        <p:nvPicPr>
          <p:cNvPr id="2" name="Content Placeholder 5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9B15FAAF-D984-0324-DFFA-D08162B8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1" y="1146830"/>
            <a:ext cx="3941607" cy="196042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5" name="Picture 4" descr="A graph with red lines&#10;&#10;AI-generated content may be incorrect.">
            <a:extLst>
              <a:ext uri="{FF2B5EF4-FFF2-40B4-BE49-F238E27FC236}">
                <a16:creationId xmlns:a16="http://schemas.microsoft.com/office/drawing/2014/main" id="{DEC2BDA6-C56A-FE6B-8E40-43949529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250" y="1096094"/>
            <a:ext cx="3267368" cy="1960421"/>
          </a:xfrm>
          <a:prstGeom prst="rect">
            <a:avLst/>
          </a:prstGeom>
        </p:spPr>
      </p:pic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2C05B637-C974-A510-B412-0A7D6A45D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985" y="3130171"/>
            <a:ext cx="3435898" cy="170189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40C2D2-1C78-6847-DF2C-C752FD96A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742142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Upper Reservoir Threshold Depth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B1A8BF32-3B94-357C-89D4-0FE6470D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6140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Big Picture: Combining All 3 Assignments</a:t>
            </a:r>
            <a:endParaRPr lang="de-DE" sz="3200" b="1" dirty="0">
              <a:solidFill>
                <a:srgbClr val="1E3A8A"/>
              </a:solidFill>
              <a:latin typeface="Calibri"/>
            </a:endParaRPr>
          </a:p>
        </p:txBody>
      </p:sp>
      <p:pic>
        <p:nvPicPr>
          <p:cNvPr id="6" name="Grafik 5" descr="Ein Bild, das Reihe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B5A004A3-D3E9-7CAF-1A5D-97F7847F0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3190528"/>
            <a:ext cx="4025871" cy="668834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4FC9D96-5D01-501A-7029-2EA1BE679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62107"/>
              </p:ext>
            </p:extLst>
          </p:nvPr>
        </p:nvGraphicFramePr>
        <p:xfrm>
          <a:off x="311161" y="4129405"/>
          <a:ext cx="4207500" cy="365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0330">
                  <a:extLst>
                    <a:ext uri="{9D8B030D-6E8A-4147-A177-3AD203B41FA5}">
                      <a16:colId xmlns:a16="http://schemas.microsoft.com/office/drawing/2014/main" val="1504563858"/>
                    </a:ext>
                  </a:extLst>
                </a:gridCol>
                <a:gridCol w="780637">
                  <a:extLst>
                    <a:ext uri="{9D8B030D-6E8A-4147-A177-3AD203B41FA5}">
                      <a16:colId xmlns:a16="http://schemas.microsoft.com/office/drawing/2014/main" val="2597459837"/>
                    </a:ext>
                  </a:extLst>
                </a:gridCol>
                <a:gridCol w="780637">
                  <a:extLst>
                    <a:ext uri="{9D8B030D-6E8A-4147-A177-3AD203B41FA5}">
                      <a16:colId xmlns:a16="http://schemas.microsoft.com/office/drawing/2014/main" val="3209041339"/>
                    </a:ext>
                  </a:extLst>
                </a:gridCol>
                <a:gridCol w="912948">
                  <a:extLst>
                    <a:ext uri="{9D8B030D-6E8A-4147-A177-3AD203B41FA5}">
                      <a16:colId xmlns:a16="http://schemas.microsoft.com/office/drawing/2014/main" val="141100407"/>
                    </a:ext>
                  </a:extLst>
                </a:gridCol>
                <a:gridCol w="912948">
                  <a:extLst>
                    <a:ext uri="{9D8B030D-6E8A-4147-A177-3AD203B41FA5}">
                      <a16:colId xmlns:a16="http://schemas.microsoft.com/office/drawing/2014/main" val="92373925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700" u="none" strike="noStrike">
                          <a:effectLst/>
                        </a:rPr>
                        <a:t>Parameter</a:t>
                      </a:r>
                      <a:endParaRPr lang="de-DE" sz="7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S1_Full_NSE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ST_Full_NSE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S1_Full_LnNSE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 dirty="0" err="1">
                          <a:effectLst/>
                        </a:rPr>
                        <a:t>ST_Full_LnNSE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9401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700" u="none" strike="noStrike">
                          <a:effectLst/>
                        </a:rPr>
                        <a:t>urr_tdh</a:t>
                      </a:r>
                      <a:endParaRPr lang="de-DE" sz="7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0.0104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0.0006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0.0076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0.0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94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54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6573-C1C2-F80C-CBDF-C42043BA0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4BAE98E-9191-94FA-1E10-3B80D91C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10CA482-1751-3D78-BEF0-9211FB48B6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Original Code – Tuning </a:t>
            </a:r>
            <a:r>
              <a:rPr lang="de-DE" dirty="0" err="1">
                <a:latin typeface="Calibri"/>
              </a:rPr>
              <a:t>the</a:t>
            </a:r>
            <a:r>
              <a:rPr lang="de-DE" dirty="0">
                <a:latin typeface="Calibri"/>
              </a:rPr>
              <a:t> </a:t>
            </a:r>
            <a:r>
              <a:rPr lang="de-DE" dirty="0" err="1"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B479B-8B8C-D1DD-47D0-F28FCA753E7E}"/>
              </a:ext>
            </a:extLst>
          </p:cNvPr>
          <p:cNvSpPr txBox="1"/>
          <p:nvPr/>
        </p:nvSpPr>
        <p:spPr>
          <a:xfrm>
            <a:off x="8614481" y="4686300"/>
            <a:ext cx="2551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lang="de-DE" dirty="0"/>
              <a:t>6</a:t>
            </a:r>
            <a:endParaRPr dirty="0"/>
          </a:p>
        </p:txBody>
      </p:sp>
      <p:pic>
        <p:nvPicPr>
          <p:cNvPr id="9" name="Inhaltsplatzhalter 1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B2478DC6-6DEA-F780-4489-BF50D6B6B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90" y="1222524"/>
            <a:ext cx="1403933" cy="32360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10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E8CA3DB-6488-5AE0-0161-DDC65CCE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26" y="1222524"/>
            <a:ext cx="4654034" cy="3236051"/>
          </a:xfrm>
          <a:prstGeom prst="rect">
            <a:avLst/>
          </a:prstGeom>
        </p:spPr>
      </p:pic>
      <p:pic>
        <p:nvPicPr>
          <p:cNvPr id="11" name="Grafik 1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26A0ED42-7DF3-2DA7-C51A-6779A5E3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084" y="1222524"/>
            <a:ext cx="2330981" cy="32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94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93FBA-8DA6-906C-3E03-47BFC671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673EC-C48C-0BB1-987D-A0B165BF1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4D7832E5-EF63-721E-86DD-572C7A56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281" y="1134423"/>
            <a:ext cx="3367410" cy="1701893"/>
          </a:xfrm>
          <a:prstGeom prst="rect">
            <a:avLst/>
          </a:prstGeom>
        </p:spPr>
      </p:pic>
      <p:pic>
        <p:nvPicPr>
          <p:cNvPr id="6" name="Picture 5" descr="A graph showing soil and soil&#10;&#10;AI-generated content may be incorrect.">
            <a:extLst>
              <a:ext uri="{FF2B5EF4-FFF2-40B4-BE49-F238E27FC236}">
                <a16:creationId xmlns:a16="http://schemas.microsoft.com/office/drawing/2014/main" id="{BE3E69A2-3CE8-5B37-D407-4C03CC2F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2" y="2570705"/>
            <a:ext cx="4159698" cy="1524262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B389636B-FAC5-5F3F-C3A9-EC342DCB3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42" y="1199104"/>
            <a:ext cx="4021285" cy="1371601"/>
          </a:xfrm>
          <a:prstGeom prst="rect">
            <a:avLst/>
          </a:prstGeom>
        </p:spPr>
      </p:pic>
      <p:pic>
        <p:nvPicPr>
          <p:cNvPr id="8" name="Picture 7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56BF9483-9FEC-75AA-CFD2-F399383A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281" y="2846320"/>
            <a:ext cx="3435898" cy="1701893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A16AA3-79C8-B27A-D20B-DB8108071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39" y="694962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field capacity</a:t>
            </a: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5AC680A2-3EFC-7158-06BD-3258E9EE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6140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Big Picture: Combining All 3 Assignments</a:t>
            </a:r>
            <a:endParaRPr lang="de-DE" sz="3200" b="1" dirty="0">
              <a:solidFill>
                <a:srgbClr val="1E3A8A"/>
              </a:solidFill>
              <a:latin typeface="Calibri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4FDCB5-830E-33DF-CB95-5E272CBB8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83289"/>
              </p:ext>
            </p:extLst>
          </p:nvPr>
        </p:nvGraphicFramePr>
        <p:xfrm>
          <a:off x="323839" y="4125038"/>
          <a:ext cx="4248162" cy="365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8258">
                  <a:extLst>
                    <a:ext uri="{9D8B030D-6E8A-4147-A177-3AD203B41FA5}">
                      <a16:colId xmlns:a16="http://schemas.microsoft.com/office/drawing/2014/main" val="75379597"/>
                    </a:ext>
                  </a:extLst>
                </a:gridCol>
                <a:gridCol w="788181">
                  <a:extLst>
                    <a:ext uri="{9D8B030D-6E8A-4147-A177-3AD203B41FA5}">
                      <a16:colId xmlns:a16="http://schemas.microsoft.com/office/drawing/2014/main" val="3245990464"/>
                    </a:ext>
                  </a:extLst>
                </a:gridCol>
                <a:gridCol w="788181">
                  <a:extLst>
                    <a:ext uri="{9D8B030D-6E8A-4147-A177-3AD203B41FA5}">
                      <a16:colId xmlns:a16="http://schemas.microsoft.com/office/drawing/2014/main" val="14380619"/>
                    </a:ext>
                  </a:extLst>
                </a:gridCol>
                <a:gridCol w="921771">
                  <a:extLst>
                    <a:ext uri="{9D8B030D-6E8A-4147-A177-3AD203B41FA5}">
                      <a16:colId xmlns:a16="http://schemas.microsoft.com/office/drawing/2014/main" val="2416292503"/>
                    </a:ext>
                  </a:extLst>
                </a:gridCol>
                <a:gridCol w="921771">
                  <a:extLst>
                    <a:ext uri="{9D8B030D-6E8A-4147-A177-3AD203B41FA5}">
                      <a16:colId xmlns:a16="http://schemas.microsoft.com/office/drawing/2014/main" val="198846141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800" u="none" strike="noStrike">
                          <a:effectLst/>
                        </a:rPr>
                        <a:t>Parameter</a:t>
                      </a:r>
                      <a:endParaRPr lang="de-DE" sz="8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S1_Full_LnNSE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195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800" u="none" strike="noStrike">
                          <a:effectLst/>
                        </a:rPr>
                        <a:t>sl0_fcy</a:t>
                      </a:r>
                      <a:endParaRPr lang="de-DE" sz="8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0.0141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0.0042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0.0925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0.1345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067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681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2B311-5E5E-B5F8-F8D3-079E4A32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730F3-C8D7-322C-EB91-8ECCC0203B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D4AA90B-ABF1-FAE0-F7BD-8B0A63DBD3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009" y="662247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Soil depth</a:t>
            </a:r>
          </a:p>
        </p:txBody>
      </p:sp>
      <p:pic>
        <p:nvPicPr>
          <p:cNvPr id="6" name="Picture 5" descr="A graph with a blue line&#10;&#10;AI-generated content may be incorrect.">
            <a:extLst>
              <a:ext uri="{FF2B5EF4-FFF2-40B4-BE49-F238E27FC236}">
                <a16:creationId xmlns:a16="http://schemas.microsoft.com/office/drawing/2014/main" id="{5D8005E2-747C-1AB7-C83B-5E2DEA2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5" y="1066550"/>
            <a:ext cx="3517106" cy="2040464"/>
          </a:xfrm>
          <a:prstGeom prst="rect">
            <a:avLst/>
          </a:prstGeom>
        </p:spPr>
      </p:pic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46DB3356-D86C-105A-9974-7A487968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253" y="3069955"/>
            <a:ext cx="3435898" cy="1701893"/>
          </a:xfrm>
          <a:prstGeom prst="rect">
            <a:avLst/>
          </a:prstGeom>
        </p:spPr>
      </p:pic>
      <p:pic>
        <p:nvPicPr>
          <p:cNvPr id="8" name="Grafik 9">
            <a:extLst>
              <a:ext uri="{FF2B5EF4-FFF2-40B4-BE49-F238E27FC236}">
                <a16:creationId xmlns:a16="http://schemas.microsoft.com/office/drawing/2014/main" id="{54A9F8F6-3F04-2C74-7EDA-CE42F78E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94" y="1406645"/>
            <a:ext cx="4239845" cy="1512676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4A147011-0F51-7729-E4B3-767271D9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6140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Big Picture: Combining All 3 Assignments</a:t>
            </a:r>
            <a:endParaRPr lang="de-DE" sz="3200" b="1" dirty="0">
              <a:solidFill>
                <a:srgbClr val="1E3A8A"/>
              </a:solidFill>
              <a:latin typeface="Calibri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37CBD57-0600-E8D4-DCCD-AD053F633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106930"/>
              </p:ext>
            </p:extLst>
          </p:nvPr>
        </p:nvGraphicFramePr>
        <p:xfrm>
          <a:off x="318009" y="3738022"/>
          <a:ext cx="4511039" cy="365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79511">
                  <a:extLst>
                    <a:ext uri="{9D8B030D-6E8A-4147-A177-3AD203B41FA5}">
                      <a16:colId xmlns:a16="http://schemas.microsoft.com/office/drawing/2014/main" val="2890177413"/>
                    </a:ext>
                  </a:extLst>
                </a:gridCol>
                <a:gridCol w="836954">
                  <a:extLst>
                    <a:ext uri="{9D8B030D-6E8A-4147-A177-3AD203B41FA5}">
                      <a16:colId xmlns:a16="http://schemas.microsoft.com/office/drawing/2014/main" val="2238811234"/>
                    </a:ext>
                  </a:extLst>
                </a:gridCol>
                <a:gridCol w="836954">
                  <a:extLst>
                    <a:ext uri="{9D8B030D-6E8A-4147-A177-3AD203B41FA5}">
                      <a16:colId xmlns:a16="http://schemas.microsoft.com/office/drawing/2014/main" val="189298335"/>
                    </a:ext>
                  </a:extLst>
                </a:gridCol>
                <a:gridCol w="978810">
                  <a:extLst>
                    <a:ext uri="{9D8B030D-6E8A-4147-A177-3AD203B41FA5}">
                      <a16:colId xmlns:a16="http://schemas.microsoft.com/office/drawing/2014/main" val="660985728"/>
                    </a:ext>
                  </a:extLst>
                </a:gridCol>
                <a:gridCol w="978810">
                  <a:extLst>
                    <a:ext uri="{9D8B030D-6E8A-4147-A177-3AD203B41FA5}">
                      <a16:colId xmlns:a16="http://schemas.microsoft.com/office/drawing/2014/main" val="10510694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700" u="none" strike="noStrike">
                          <a:effectLst/>
                        </a:rPr>
                        <a:t>Parameter</a:t>
                      </a:r>
                      <a:endParaRPr lang="de-DE" sz="7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S1_Full_NSE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ST_Full_NSE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S1_Full_LnNSE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 dirty="0" err="1">
                          <a:effectLst/>
                        </a:rPr>
                        <a:t>ST_Full_LnNSE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6720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700" u="none" strike="noStrike">
                          <a:effectLst/>
                        </a:rPr>
                        <a:t>snw_dth</a:t>
                      </a:r>
                      <a:endParaRPr lang="de-DE" sz="7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0.0108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0.0075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0.0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470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702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2F7F9-82B0-777F-6579-466C8BD0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A24FC-B901-436F-94DE-29EDEBBFB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5512042-A28E-5CD9-F8DC-C72253C6F1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667915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Snow Melt Temperature Threshold </a:t>
            </a:r>
          </a:p>
        </p:txBody>
      </p:sp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52A237A2-530A-9F2A-E4F0-FA35D0A3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796" y="3086139"/>
            <a:ext cx="3435898" cy="1701893"/>
          </a:xfrm>
          <a:prstGeom prst="rect">
            <a:avLst/>
          </a:prstGeom>
        </p:spPr>
      </p:pic>
      <p:pic>
        <p:nvPicPr>
          <p:cNvPr id="4" name="Grafik 8">
            <a:extLst>
              <a:ext uri="{FF2B5EF4-FFF2-40B4-BE49-F238E27FC236}">
                <a16:creationId xmlns:a16="http://schemas.microsoft.com/office/drawing/2014/main" id="{B08249C5-B028-6F31-19DF-A056AFEC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24" y="1039572"/>
            <a:ext cx="4310613" cy="1436871"/>
          </a:xfrm>
          <a:prstGeom prst="rect">
            <a:avLst/>
          </a:prstGeom>
        </p:spPr>
      </p:pic>
      <p:pic>
        <p:nvPicPr>
          <p:cNvPr id="9" name="Picture 8" descr="A graph with blue lines&#10;&#10;AI-generated content may be incorrect.">
            <a:extLst>
              <a:ext uri="{FF2B5EF4-FFF2-40B4-BE49-F238E27FC236}">
                <a16:creationId xmlns:a16="http://schemas.microsoft.com/office/drawing/2014/main" id="{E6E36CFF-63B1-46B1-9555-03F59A4B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796" y="991123"/>
            <a:ext cx="3435898" cy="2061539"/>
          </a:xfrm>
          <a:prstGeom prst="rect">
            <a:avLst/>
          </a:prstGeom>
        </p:spPr>
      </p:pic>
      <p:pic>
        <p:nvPicPr>
          <p:cNvPr id="11" name="Picture 10" descr="A graph showing the snow off&#10;&#10;AI-generated content may be incorrect.">
            <a:extLst>
              <a:ext uri="{FF2B5EF4-FFF2-40B4-BE49-F238E27FC236}">
                <a16:creationId xmlns:a16="http://schemas.microsoft.com/office/drawing/2014/main" id="{A3C78535-4886-F31E-6B53-DDDC98E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24" y="2379918"/>
            <a:ext cx="4310613" cy="1557168"/>
          </a:xfrm>
          <a:prstGeom prst="rect">
            <a:avLst/>
          </a:prstGeom>
        </p:spPr>
      </p:pic>
      <p:sp>
        <p:nvSpPr>
          <p:cNvPr id="5" name="Titel 5">
            <a:extLst>
              <a:ext uri="{FF2B5EF4-FFF2-40B4-BE49-F238E27FC236}">
                <a16:creationId xmlns:a16="http://schemas.microsoft.com/office/drawing/2014/main" id="{B566BF71-2DAC-CDE7-00B7-75FE1BA8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6140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Big Picture: Combining All 3 Assignments</a:t>
            </a:r>
            <a:endParaRPr lang="de-DE" sz="3200" b="1" dirty="0">
              <a:solidFill>
                <a:srgbClr val="1E3A8A"/>
              </a:solidFill>
              <a:latin typeface="Calibri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92E7727-150A-8AB0-A474-46348E693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4866"/>
              </p:ext>
            </p:extLst>
          </p:nvPr>
        </p:nvGraphicFramePr>
        <p:xfrm>
          <a:off x="311161" y="4103928"/>
          <a:ext cx="4171077" cy="365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3229">
                  <a:extLst>
                    <a:ext uri="{9D8B030D-6E8A-4147-A177-3AD203B41FA5}">
                      <a16:colId xmlns:a16="http://schemas.microsoft.com/office/drawing/2014/main" val="3083168723"/>
                    </a:ext>
                  </a:extLst>
                </a:gridCol>
                <a:gridCol w="773879">
                  <a:extLst>
                    <a:ext uri="{9D8B030D-6E8A-4147-A177-3AD203B41FA5}">
                      <a16:colId xmlns:a16="http://schemas.microsoft.com/office/drawing/2014/main" val="3818301108"/>
                    </a:ext>
                  </a:extLst>
                </a:gridCol>
                <a:gridCol w="773879">
                  <a:extLst>
                    <a:ext uri="{9D8B030D-6E8A-4147-A177-3AD203B41FA5}">
                      <a16:colId xmlns:a16="http://schemas.microsoft.com/office/drawing/2014/main" val="2254234459"/>
                    </a:ext>
                  </a:extLst>
                </a:gridCol>
                <a:gridCol w="905045">
                  <a:extLst>
                    <a:ext uri="{9D8B030D-6E8A-4147-A177-3AD203B41FA5}">
                      <a16:colId xmlns:a16="http://schemas.microsoft.com/office/drawing/2014/main" val="3951689648"/>
                    </a:ext>
                  </a:extLst>
                </a:gridCol>
                <a:gridCol w="905045">
                  <a:extLst>
                    <a:ext uri="{9D8B030D-6E8A-4147-A177-3AD203B41FA5}">
                      <a16:colId xmlns:a16="http://schemas.microsoft.com/office/drawing/2014/main" val="281730550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700" u="none" strike="noStrike">
                          <a:effectLst/>
                        </a:rPr>
                        <a:t>Parameter</a:t>
                      </a:r>
                      <a:endParaRPr lang="de-DE" sz="7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S1_Full_NSE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ST_Full_NSE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S1_Full_LnNSE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ST_Full_LnNSE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55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700" u="none" strike="noStrike">
                          <a:effectLst/>
                        </a:rPr>
                        <a:t>snw_att</a:t>
                      </a:r>
                      <a:endParaRPr lang="de-DE" sz="7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0.0113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0.002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>
                          <a:effectLst/>
                        </a:rPr>
                        <a:t>0.4568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900" u="none" strike="noStrike" dirty="0">
                          <a:effectLst/>
                        </a:rPr>
                        <a:t>0.4642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27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361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3B8A-DA37-08BF-D5B6-01C31696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3447-C877-1FB3-D3F0-C4A540B602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2A96DC7-70A9-628E-0970-DC18A9B61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161" y="709600"/>
            <a:ext cx="8508999" cy="321410"/>
          </a:xfrm>
        </p:spPr>
        <p:txBody>
          <a:bodyPr/>
          <a:lstStyle/>
          <a:p>
            <a:r>
              <a:rPr lang="en-GB" dirty="0">
                <a:latin typeface="Calibri"/>
              </a:rPr>
              <a:t>Precipitation Melt Factor </a:t>
            </a:r>
          </a:p>
        </p:txBody>
      </p:sp>
      <p:pic>
        <p:nvPicPr>
          <p:cNvPr id="7" name="Picture 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15471F01-2ACE-4C40-0B33-4006F93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85" y="2935827"/>
            <a:ext cx="3435898" cy="1701893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E0952B11-F5FB-02AA-EFEE-1A7BCFA5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233934"/>
            <a:ext cx="4416419" cy="1701893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0D307010-1CB1-F816-2A61-3092DA592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274" y="955136"/>
            <a:ext cx="3365610" cy="2019366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AC39D467-A929-EB80-8040-9F7A8A54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6140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Big Picture: Combining All 3 Assignments</a:t>
            </a:r>
            <a:endParaRPr lang="de-DE" sz="3200" b="1" dirty="0">
              <a:solidFill>
                <a:srgbClr val="1E3A8A"/>
              </a:solidFill>
              <a:latin typeface="Calibri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5889751-0FDE-3334-6711-67737EC4B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67387"/>
              </p:ext>
            </p:extLst>
          </p:nvPr>
        </p:nvGraphicFramePr>
        <p:xfrm>
          <a:off x="475863" y="3603893"/>
          <a:ext cx="4416419" cy="365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1063">
                  <a:extLst>
                    <a:ext uri="{9D8B030D-6E8A-4147-A177-3AD203B41FA5}">
                      <a16:colId xmlns:a16="http://schemas.microsoft.com/office/drawing/2014/main" val="1505399129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3670348766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3241361602"/>
                    </a:ext>
                  </a:extLst>
                </a:gridCol>
                <a:gridCol w="958280">
                  <a:extLst>
                    <a:ext uri="{9D8B030D-6E8A-4147-A177-3AD203B41FA5}">
                      <a16:colId xmlns:a16="http://schemas.microsoft.com/office/drawing/2014/main" val="2274800622"/>
                    </a:ext>
                  </a:extLst>
                </a:gridCol>
                <a:gridCol w="958280">
                  <a:extLst>
                    <a:ext uri="{9D8B030D-6E8A-4147-A177-3AD203B41FA5}">
                      <a16:colId xmlns:a16="http://schemas.microsoft.com/office/drawing/2014/main" val="185945304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800" u="none" strike="noStrike">
                          <a:effectLst/>
                        </a:rPr>
                        <a:t>Parameter</a:t>
                      </a:r>
                      <a:endParaRPr lang="de-DE" sz="8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S1_Full_NSE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S1_Full_LnNSE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ST_Full_LnNSE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8229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e-DE" sz="800" u="none" strike="noStrike">
                          <a:effectLst/>
                        </a:rPr>
                        <a:t>snw_pmf</a:t>
                      </a:r>
                      <a:endParaRPr lang="de-DE" sz="8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0.0108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0.0076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0.0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66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936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9BA5-1E06-4F4D-B575-E2835E9F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EA225-B128-A043-1000-603D651CA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64</a:t>
            </a:fld>
            <a:endParaRPr lang="de-DE" dirty="0"/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B280D1D4-F24F-EE77-C7DD-C29DF930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9" y="969278"/>
            <a:ext cx="5166986" cy="2567671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800EC5E9-A62B-F831-D50B-9EFD0C28D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08" y="3802598"/>
            <a:ext cx="401459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Lower and Upper reservoir parameters:</a:t>
            </a:r>
            <a:endParaRPr kumimoji="0" lang="en-DE" altLang="en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lrr_dre: </a:t>
            </a:r>
            <a:r>
              <a:rPr kumimoji="0" lang="en-DE" altLang="en-D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 in both NSE (blue ~0.6) and LnNSE (green ~0.5)</a:t>
            </a:r>
          </a:p>
          <a:p>
            <a:pPr eaLnBrk="0" hangingPunct="0">
              <a:buFontTx/>
              <a:buChar char="•"/>
            </a:pPr>
            <a:r>
              <a:rPr lang="en-GB" sz="1000" dirty="0"/>
              <a:t> u</a:t>
            </a:r>
            <a:r>
              <a:rPr lang="en-DE" sz="1000" dirty="0"/>
              <a:t>rr_tdh: same for both metrics. This parameter is neligible.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D7E50-109D-D2E8-DFDD-5597943F387D}"/>
              </a:ext>
            </a:extLst>
          </p:cNvPr>
          <p:cNvSpPr txBox="1"/>
          <p:nvPr/>
        </p:nvSpPr>
        <p:spPr>
          <a:xfrm>
            <a:off x="5758653" y="1176611"/>
            <a:ext cx="2696416" cy="1388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000" b="1" dirty="0"/>
              <a:t>Snow parameters:</a:t>
            </a:r>
            <a:endParaRPr lang="en-GB" sz="1000" dirty="0"/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000" dirty="0" err="1"/>
              <a:t>snw_att</a:t>
            </a:r>
            <a:r>
              <a:rPr lang="en-GB" sz="1000" dirty="0"/>
              <a:t>: MUCH higher with </a:t>
            </a:r>
            <a:r>
              <a:rPr lang="en-GB" sz="1000" dirty="0" err="1"/>
              <a:t>LnNSE</a:t>
            </a:r>
            <a:r>
              <a:rPr lang="en-GB" sz="1000" dirty="0"/>
              <a:t> (green ~0.5) than NSE (blue ~0.0)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000" dirty="0" err="1">
                <a:latin typeface="+mn-lt"/>
              </a:rPr>
              <a:t>Snw_pmf</a:t>
            </a:r>
            <a:r>
              <a:rPr lang="en-GB" sz="1000" dirty="0">
                <a:latin typeface="+mn-lt"/>
              </a:rPr>
              <a:t>: 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this parameter becomes moderately important for </a:t>
            </a:r>
            <a:r>
              <a:rPr lang="en-DE" altLang="en-DE" sz="1000" dirty="0">
                <a:solidFill>
                  <a:srgbClr val="000000"/>
                </a:solidFill>
              </a:rPr>
              <a:t>peak matching (NSE)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 but remains </a:t>
            </a:r>
            <a:r>
              <a:rPr lang="en-DE" altLang="en-DE" sz="1000" dirty="0">
                <a:solidFill>
                  <a:srgbClr val="000000"/>
                </a:solidFill>
              </a:rPr>
              <a:t>unimportant for baseflow/low flows (LnNSE)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.</a:t>
            </a:r>
            <a:endParaRPr lang="en-DE" altLang="en-DE" sz="1000" dirty="0"/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DE" sz="1000" dirty="0" err="1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79D00-B679-7F6B-9B02-F285DF525D0A}"/>
              </a:ext>
            </a:extLst>
          </p:cNvPr>
          <p:cNvSpPr txBox="1"/>
          <p:nvPr/>
        </p:nvSpPr>
        <p:spPr>
          <a:xfrm>
            <a:off x="5924812" y="3035212"/>
            <a:ext cx="2204580" cy="1564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000" b="1" dirty="0"/>
              <a:t>Soil parameters:</a:t>
            </a:r>
          </a:p>
          <a:p>
            <a:pPr>
              <a:lnSpc>
                <a:spcPct val="114000"/>
              </a:lnSpc>
            </a:pPr>
            <a:r>
              <a:rPr lang="en-GB" sz="1000" dirty="0" err="1"/>
              <a:t>Soil_fcy</a:t>
            </a:r>
            <a:r>
              <a:rPr lang="en-GB" sz="1000" dirty="0"/>
              <a:t>: Similar in both (green ~0.15, blue small)</a:t>
            </a:r>
          </a:p>
          <a:p>
            <a:pPr>
              <a:lnSpc>
                <a:spcPct val="114000"/>
              </a:lnSpc>
            </a:pPr>
            <a:endParaRPr lang="en-GB" sz="10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GB" altLang="en-DE" sz="1000" dirty="0">
                <a:solidFill>
                  <a:srgbClr val="000000"/>
                </a:solidFill>
                <a:latin typeface="-webkit-standard"/>
              </a:rPr>
              <a:t>S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oil_dth: soil depth becomes </a:t>
            </a:r>
            <a:r>
              <a:rPr lang="en-DE" altLang="en-DE" sz="1000" dirty="0">
                <a:solidFill>
                  <a:srgbClr val="000000"/>
                </a:solidFill>
              </a:rPr>
              <a:t>critical for matching peaks with NSE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 but remains </a:t>
            </a:r>
            <a:r>
              <a:rPr lang="en-DE" altLang="en-DE" sz="1000" dirty="0">
                <a:solidFill>
                  <a:srgbClr val="000000"/>
                </a:solidFill>
              </a:rPr>
              <a:t>unimportant for matching low flows with LnNSE</a:t>
            </a:r>
            <a:r>
              <a:rPr lang="en-DE" altLang="en-DE" sz="1000" dirty="0">
                <a:solidFill>
                  <a:srgbClr val="000000"/>
                </a:solidFill>
                <a:latin typeface="-webkit-standard"/>
              </a:rPr>
              <a:t>.</a:t>
            </a:r>
            <a:endParaRPr lang="en-DE" altLang="en-DE" sz="1000" dirty="0">
              <a:latin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endParaRPr lang="en-DE" sz="1000" dirty="0" err="1">
              <a:latin typeface="+mn-lt"/>
            </a:endParaRP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0D181CB4-FDF3-990B-7DCC-1F93585F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6140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Big Picture: Combining All 3 Assignments</a:t>
            </a:r>
            <a:endParaRPr lang="de-DE" sz="3200" b="1" dirty="0">
              <a:solidFill>
                <a:srgbClr val="1E3A8A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925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B0B0F-96E7-7A3C-4E89-8CE08BFD4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F7F70C6-6786-5E27-C7BE-006707EB3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15" y="1067874"/>
            <a:ext cx="780371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for both NSE and LnNSE (Globally Important):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lrr_dre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(baseflow discharge) - controls both peaks and recessions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only for NSE (Peak-Specific):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sl0_dth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(soil depth) - affects peak storage/generation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snw_pmf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(precip melt factor) - affects snowmelt peak amplification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sl0_fcy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(soil field capacity) - affects infiltration during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DE" altLang="en-DE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0" eaLnBrk="0" hangingPunct="0"/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</a:t>
            </a:r>
            <a:r>
              <a:rPr lang="en-DE" altLang="en-DE" sz="1200" b="1" dirty="0">
                <a:solidFill>
                  <a:srgbClr val="000000"/>
                </a:solidFill>
                <a:latin typeface="Arial" panose="020B0604020202020204" pitchFamily="34" charset="0"/>
              </a:rPr>
              <a:t>only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LnNSE (Baseflow-Specific):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snw_att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(snow temp threshold) - affects when baseflow season starts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Parameters Important for neither (Negligible):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urr_tdh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other URR 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5E9A8524-BC37-66B5-D58E-3EB4BC7D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3460"/>
            <a:ext cx="8508999" cy="416140"/>
          </a:xfrm>
        </p:spPr>
        <p:txBody>
          <a:bodyPr/>
          <a:lstStyle/>
          <a:p>
            <a:r>
              <a:rPr lang="en-GB" sz="3200" b="1" dirty="0">
                <a:solidFill>
                  <a:srgbClr val="1E3A8A"/>
                </a:solidFill>
                <a:latin typeface="Calibri"/>
              </a:rPr>
              <a:t>Big Picture: Combining All 3 Assignments</a:t>
            </a:r>
            <a:endParaRPr lang="de-DE" sz="3200" b="1" dirty="0">
              <a:solidFill>
                <a:srgbClr val="1E3A8A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191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FAC7A-FB54-B307-C7FE-86696FC1B4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A77329-7CAD-02AD-7068-96CAEFBD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73030"/>
            <a:ext cx="8508999" cy="410369"/>
          </a:xfrm>
        </p:spPr>
        <p:txBody>
          <a:bodyPr/>
          <a:lstStyle/>
          <a:p>
            <a:pPr>
              <a:defRPr sz="3600" b="1">
                <a:solidFill>
                  <a:srgbClr val="1E3A8A"/>
                </a:solidFill>
              </a:defRPr>
            </a:pPr>
            <a:r>
              <a:rPr sz="3200" dirty="0"/>
              <a:t>Key </a:t>
            </a:r>
            <a:r>
              <a:rPr sz="3200" dirty="0" err="1"/>
              <a:t>Findings</a:t>
            </a:r>
            <a:r>
              <a:rPr sz="3200" dirty="0"/>
              <a:t> &amp; </a:t>
            </a:r>
            <a:r>
              <a:rPr sz="3200" dirty="0" err="1"/>
              <a:t>Conclusions</a:t>
            </a:r>
            <a:endParaRPr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78DDD1-7C3E-6010-A036-66B80C4C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</a:t>
            </a:r>
            <a:r>
              <a:rPr dirty="0" err="1"/>
              <a:t>Successful</a:t>
            </a:r>
            <a:r>
              <a:rPr dirty="0"/>
              <a:t> </a:t>
            </a:r>
            <a:r>
              <a:rPr dirty="0" err="1"/>
              <a:t>calibration</a:t>
            </a:r>
            <a:r>
              <a:rPr dirty="0"/>
              <a:t> (NSE = 0.901) </a:t>
            </a:r>
            <a:r>
              <a:rPr dirty="0" err="1"/>
              <a:t>using</a:t>
            </a:r>
            <a:r>
              <a:rPr dirty="0"/>
              <a:t> Differential Evolution</a:t>
            </a:r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Snow and </a:t>
            </a:r>
            <a:r>
              <a:rPr dirty="0" err="1"/>
              <a:t>lower</a:t>
            </a:r>
            <a:r>
              <a:rPr dirty="0"/>
              <a:t> </a:t>
            </a:r>
            <a:r>
              <a:rPr dirty="0" err="1"/>
              <a:t>reservoir</a:t>
            </a:r>
            <a:r>
              <a:rPr dirty="0"/>
              <a:t> </a:t>
            </a:r>
            <a:r>
              <a:rPr dirty="0" err="1"/>
              <a:t>modules</a:t>
            </a:r>
            <a:r>
              <a:rPr dirty="0"/>
              <a:t> </a:t>
            </a:r>
            <a:r>
              <a:rPr dirty="0" err="1"/>
              <a:t>are</a:t>
            </a:r>
            <a:r>
              <a:rPr dirty="0"/>
              <a:t> </a:t>
            </a:r>
            <a:r>
              <a:rPr dirty="0" err="1"/>
              <a:t>critical</a:t>
            </a:r>
            <a:r>
              <a:rPr dirty="0"/>
              <a:t> </a:t>
            </a:r>
            <a:r>
              <a:rPr dirty="0" err="1"/>
              <a:t>for</a:t>
            </a:r>
            <a:r>
              <a:rPr dirty="0"/>
              <a:t> </a:t>
            </a:r>
            <a:r>
              <a:rPr dirty="0" err="1"/>
              <a:t>model</a:t>
            </a:r>
            <a:r>
              <a:rPr dirty="0"/>
              <a:t> </a:t>
            </a:r>
            <a:r>
              <a:rPr dirty="0" err="1"/>
              <a:t>performance</a:t>
            </a:r>
            <a:endParaRPr dirty="0"/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Soil </a:t>
            </a:r>
            <a:r>
              <a:rPr dirty="0" err="1"/>
              <a:t>field</a:t>
            </a:r>
            <a:r>
              <a:rPr dirty="0"/>
              <a:t> </a:t>
            </a:r>
            <a:r>
              <a:rPr dirty="0" err="1"/>
              <a:t>capacity</a:t>
            </a:r>
            <a:r>
              <a:rPr dirty="0"/>
              <a:t> and </a:t>
            </a:r>
            <a:r>
              <a:rPr dirty="0" err="1"/>
              <a:t>discharge</a:t>
            </a:r>
            <a:r>
              <a:rPr dirty="0"/>
              <a:t> rate </a:t>
            </a:r>
            <a:r>
              <a:rPr dirty="0" err="1"/>
              <a:t>show</a:t>
            </a:r>
            <a:r>
              <a:rPr dirty="0"/>
              <a:t> </a:t>
            </a:r>
            <a:r>
              <a:rPr dirty="0" err="1"/>
              <a:t>highest</a:t>
            </a:r>
            <a:r>
              <a:rPr dirty="0"/>
              <a:t> </a:t>
            </a:r>
            <a:r>
              <a:rPr dirty="0" err="1"/>
              <a:t>local</a:t>
            </a:r>
            <a:r>
              <a:rPr dirty="0"/>
              <a:t> </a:t>
            </a:r>
            <a:r>
              <a:rPr dirty="0" err="1"/>
              <a:t>sensitivity</a:t>
            </a:r>
            <a:r>
              <a:rPr dirty="0"/>
              <a:t>  </a:t>
            </a:r>
          </a:p>
          <a:p>
            <a:pPr>
              <a:spcAft>
                <a:spcPts val="1200"/>
              </a:spcAft>
              <a:defRPr sz="1600">
                <a:solidFill>
                  <a:srgbClr val="1A3A1A"/>
                </a:solidFill>
              </a:defRPr>
            </a:pPr>
            <a:r>
              <a:rPr dirty="0"/>
              <a:t>✓ Global </a:t>
            </a:r>
            <a:r>
              <a:rPr dirty="0" err="1"/>
              <a:t>sensitivity</a:t>
            </a:r>
            <a:r>
              <a:rPr dirty="0"/>
              <a:t> </a:t>
            </a:r>
            <a:r>
              <a:rPr dirty="0" err="1"/>
              <a:t>analysis</a:t>
            </a:r>
            <a:r>
              <a:rPr dirty="0"/>
              <a:t> </a:t>
            </a:r>
            <a:r>
              <a:rPr dirty="0" err="1"/>
              <a:t>reveals</a:t>
            </a:r>
            <a:r>
              <a:rPr dirty="0"/>
              <a:t> </a:t>
            </a:r>
            <a:r>
              <a:rPr dirty="0" err="1"/>
              <a:t>important</a:t>
            </a:r>
            <a:r>
              <a:rPr dirty="0"/>
              <a:t> </a:t>
            </a:r>
            <a:r>
              <a:rPr dirty="0" err="1"/>
              <a:t>parameter</a:t>
            </a:r>
            <a:r>
              <a:rPr dirty="0"/>
              <a:t> </a:t>
            </a:r>
            <a:r>
              <a:rPr dirty="0" err="1"/>
              <a:t>interactions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6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6520FD-4878-9C9B-8119-0EEE998AF24E}"/>
              </a:ext>
            </a:extLst>
          </p:cNvPr>
          <p:cNvSpPr txBox="1"/>
          <p:nvPr/>
        </p:nvSpPr>
        <p:spPr>
          <a:xfrm>
            <a:off x="3748035" y="2410968"/>
            <a:ext cx="1283108" cy="3215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2000" dirty="0">
                <a:latin typeface="+mn-lt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5011-E0C9-0AB4-C01F-700E3F2B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0FEA34-229A-B7CA-543C-FBA00A479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4873" y="4854985"/>
            <a:ext cx="2052074" cy="273844"/>
          </a:xfrm>
        </p:spPr>
        <p:txBody>
          <a:bodyPr/>
          <a:lstStyle/>
          <a:p>
            <a:r>
              <a:rPr lang="de-DE" dirty="0"/>
              <a:t>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C9E734-9E29-C649-2D4A-82D14034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009443-8FA0-FB46-7A2F-2879D141E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Overall </a:t>
            </a:r>
            <a:r>
              <a:rPr lang="de-DE" dirty="0" err="1">
                <a:latin typeface="Calibri"/>
              </a:rPr>
              <a:t>Result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9411F9BA-20C3-C309-10C9-691E5697F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1" y="1393006"/>
            <a:ext cx="3855070" cy="8697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/>
              <a:t>NSE: 0.901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1" dirty="0" err="1"/>
              <a:t>Stabilizing</a:t>
            </a:r>
            <a:r>
              <a:rPr lang="de-DE" sz="1800" b="1" dirty="0"/>
              <a:t>: 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~ 100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lang="de-DE" sz="1800" b="1" dirty="0"/>
          </a:p>
        </p:txBody>
      </p:sp>
      <p:pic>
        <p:nvPicPr>
          <p:cNvPr id="10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A544002-7D61-BBF3-9E5A-FB6337ED2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9" y="2748247"/>
            <a:ext cx="4269041" cy="2101793"/>
          </a:xfrm>
          <a:prstGeom prst="rect">
            <a:avLst/>
          </a:prstGeom>
        </p:spPr>
      </p:pic>
      <p:pic>
        <p:nvPicPr>
          <p:cNvPr id="12" name="Grafik 7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227D7F62-D082-A762-D90C-623E4A0EE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65" y="720912"/>
            <a:ext cx="3356391" cy="2013834"/>
          </a:xfrm>
          <a:prstGeom prst="rect">
            <a:avLst/>
          </a:prstGeom>
        </p:spPr>
      </p:pic>
      <p:pic>
        <p:nvPicPr>
          <p:cNvPr id="13" name="Grafik 15">
            <a:extLst>
              <a:ext uri="{FF2B5EF4-FFF2-40B4-BE49-F238E27FC236}">
                <a16:creationId xmlns:a16="http://schemas.microsoft.com/office/drawing/2014/main" id="{E216F395-A28A-FBE8-7FFD-DA0D3599A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633" y="2771228"/>
            <a:ext cx="3419462" cy="20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E003-BD1F-F341-BE19-C34B5F4B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96C6C6-BEFA-C627-ABE9-C50E292DF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643BA61-F84F-FE6C-5FCF-04C1B29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F9060F-2E41-3C9E-269A-71312FEE7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Calibri"/>
              </a:rPr>
              <a:t>All Parameters On</a:t>
            </a:r>
            <a:endParaRPr lang="en-US" dirty="0"/>
          </a:p>
        </p:txBody>
      </p:sp>
      <p:pic>
        <p:nvPicPr>
          <p:cNvPr id="4" name="Grafik 3" descr="Ein Bild, das Text, Reihe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6AF7B8D-3B39-E7C6-E851-C89BAD01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07" y="861355"/>
            <a:ext cx="3085254" cy="4282145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9D536418-A171-EDF7-0EDE-74DBBE259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222525"/>
            <a:ext cx="8508999" cy="505304"/>
          </a:xfrm>
        </p:spPr>
        <p:txBody>
          <a:bodyPr/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0.000000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fall/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0.148940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Snow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			0.634415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0.036731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94.568525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permanent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wilting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432.979200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148.866130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		2.659653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1.728010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Storage initial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0.739939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0.748241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Percolation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upper-to-lower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0.185272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60.579322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0.143289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0.000401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Upper-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0.000147</a:t>
            </a:r>
          </a:p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Discharge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rate:			0.008535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Lower-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runoff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		0.000024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13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23F59-7A3A-D3F8-8F03-26F1DB1F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ACB989-5E17-5864-60FD-1A11C3F71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9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C490181-C45E-9DD0-88E6-60A4450B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>
                <a:solidFill>
                  <a:srgbClr val="1E3A8A"/>
                </a:solidFill>
                <a:latin typeface="Calibri"/>
              </a:rPr>
              <a:t>Parameter </a:t>
            </a:r>
            <a:r>
              <a:rPr lang="de-DE" sz="3200" b="1" dirty="0" err="1">
                <a:solidFill>
                  <a:srgbClr val="1E3A8A"/>
                </a:solidFill>
                <a:latin typeface="Calibri"/>
              </a:rPr>
              <a:t>Optimization</a:t>
            </a:r>
            <a:endParaRPr lang="en-US" dirty="0"/>
          </a:p>
        </p:txBody>
      </p:sp>
      <p:pic>
        <p:nvPicPr>
          <p:cNvPr id="16" name="Grafik 1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F9FE12E-495D-BA15-430E-674C86A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" b="64446"/>
          <a:stretch>
            <a:fillRect/>
          </a:stretch>
        </p:blipFill>
        <p:spPr>
          <a:xfrm>
            <a:off x="5805947" y="2044389"/>
            <a:ext cx="3175373" cy="1700893"/>
          </a:xfrm>
          <a:prstGeom prst="rect">
            <a:avLst/>
          </a:prstGeom>
        </p:spPr>
      </p:pic>
      <p:sp>
        <p:nvSpPr>
          <p:cNvPr id="2" name="Textplatzhalter 6">
            <a:extLst>
              <a:ext uri="{FF2B5EF4-FFF2-40B4-BE49-F238E27FC236}">
                <a16:creationId xmlns:a16="http://schemas.microsoft.com/office/drawing/2014/main" id="{E518B1F6-672F-17EC-273C-E8EB785B1B9B}"/>
              </a:ext>
            </a:extLst>
          </p:cNvPr>
          <p:cNvSpPr txBox="1">
            <a:spLocks/>
          </p:cNvSpPr>
          <p:nvPr/>
        </p:nvSpPr>
        <p:spPr>
          <a:xfrm>
            <a:off x="318009" y="754646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63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2" indent="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Snow Module – SNW_ATT</a:t>
            </a:r>
            <a:endParaRPr lang="en-US" dirty="0"/>
          </a:p>
        </p:txBody>
      </p:sp>
      <p:pic>
        <p:nvPicPr>
          <p:cNvPr id="11" name="Grafik 4">
            <a:extLst>
              <a:ext uri="{FF2B5EF4-FFF2-40B4-BE49-F238E27FC236}">
                <a16:creationId xmlns:a16="http://schemas.microsoft.com/office/drawing/2014/main" id="{C2DE5E9A-4AA0-204F-4D0B-8EE79D4E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8" y="1854030"/>
            <a:ext cx="2497484" cy="2493244"/>
          </a:xfrm>
          <a:prstGeom prst="rect">
            <a:avLst/>
          </a:prstGeom>
        </p:spPr>
      </p:pic>
      <p:sp>
        <p:nvSpPr>
          <p:cNvPr id="14" name="Textfeld 14">
            <a:extLst>
              <a:ext uri="{FF2B5EF4-FFF2-40B4-BE49-F238E27FC236}">
                <a16:creationId xmlns:a16="http://schemas.microsoft.com/office/drawing/2014/main" id="{BAEF016D-C9D1-F670-67F8-09EC0F061FD5}"/>
              </a:ext>
            </a:extLst>
          </p:cNvPr>
          <p:cNvSpPr txBox="1"/>
          <p:nvPr/>
        </p:nvSpPr>
        <p:spPr>
          <a:xfrm>
            <a:off x="914400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B712BA9C-B505-9A25-F62E-8A82D82BE4DF}"/>
              </a:ext>
            </a:extLst>
          </p:cNvPr>
          <p:cNvSpPr txBox="1"/>
          <p:nvPr/>
        </p:nvSpPr>
        <p:spPr>
          <a:xfrm>
            <a:off x="3779003" y="4400808"/>
            <a:ext cx="130185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Scatter</a:t>
            </a:r>
            <a:r>
              <a:rPr lang="de-DE" sz="1200" dirty="0">
                <a:latin typeface="+mn-lt"/>
              </a:rPr>
              <a:t> Plot</a:t>
            </a:r>
          </a:p>
        </p:txBody>
      </p:sp>
      <p:sp>
        <p:nvSpPr>
          <p:cNvPr id="17" name="Textfeld 17">
            <a:extLst>
              <a:ext uri="{FF2B5EF4-FFF2-40B4-BE49-F238E27FC236}">
                <a16:creationId xmlns:a16="http://schemas.microsoft.com/office/drawing/2014/main" id="{7BDB0734-7CE7-0278-E9D3-80FBE58B48EB}"/>
              </a:ext>
            </a:extLst>
          </p:cNvPr>
          <p:cNvSpPr txBox="1"/>
          <p:nvPr/>
        </p:nvSpPr>
        <p:spPr>
          <a:xfrm>
            <a:off x="311160" y="1374515"/>
            <a:ext cx="867785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+mn-lt"/>
              </a:rPr>
              <a:t>The Threshold </a:t>
            </a:r>
            <a:r>
              <a:rPr lang="de-DE" sz="1400" dirty="0" err="1">
                <a:latin typeface="+mn-lt"/>
              </a:rPr>
              <a:t>Temperature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turns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the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snow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module</a:t>
            </a:r>
            <a:r>
              <a:rPr lang="de-DE" sz="1400" dirty="0">
                <a:latin typeface="+mn-lt"/>
              </a:rPr>
              <a:t> on and off, i.e. </a:t>
            </a:r>
            <a:r>
              <a:rPr lang="de-DE" sz="1400" dirty="0" err="1">
                <a:latin typeface="+mn-lt"/>
              </a:rPr>
              <a:t>it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controls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if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melt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occurs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or</a:t>
            </a:r>
            <a:r>
              <a:rPr lang="de-DE" sz="1400" dirty="0">
                <a:latin typeface="+mn-lt"/>
              </a:rPr>
              <a:t> not</a:t>
            </a:r>
          </a:p>
        </p:txBody>
      </p:sp>
      <p:pic>
        <p:nvPicPr>
          <p:cNvPr id="21" name="Picture 20" descr="A graph of a graph showing a number of dots&#10;&#10;AI-generated content may be incorrect.">
            <a:extLst>
              <a:ext uri="{FF2B5EF4-FFF2-40B4-BE49-F238E27FC236}">
                <a16:creationId xmlns:a16="http://schemas.microsoft.com/office/drawing/2014/main" id="{BFB1C1D3-6291-6889-AD97-7CA5D2487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736" y="1981760"/>
            <a:ext cx="2983319" cy="222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7561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0</TotalTime>
  <Words>2491</Words>
  <Application>Microsoft Office PowerPoint</Application>
  <PresentationFormat>Bildschirmpräsentation (16:9)</PresentationFormat>
  <Paragraphs>646</Paragraphs>
  <Slides>67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67</vt:i4>
      </vt:variant>
    </vt:vector>
  </HeadingPairs>
  <TitlesOfParts>
    <vt:vector size="84" baseType="lpstr">
      <vt:lpstr>Arial Unicode MS</vt:lpstr>
      <vt:lpstr>-webkit-standard</vt:lpstr>
      <vt:lpstr>Arial</vt:lpstr>
      <vt:lpstr>Calibri</vt:lpstr>
      <vt:lpstr>Cambria Math</vt:lpstr>
      <vt:lpstr>Consolas</vt:lpstr>
      <vt:lpstr>Courier New</vt:lpstr>
      <vt:lpstr>Helvetica</vt:lpstr>
      <vt:lpstr>Symbol</vt:lpstr>
      <vt:lpstr>Wingdings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Mathematical Methods of Uncertainty Quantification in Hydrology</vt:lpstr>
      <vt:lpstr>Presentation Overview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Parameter Optimization</vt:lpstr>
      <vt:lpstr>PowerPoint-Präsentation</vt:lpstr>
      <vt:lpstr>Assignment 1: Parameter Optimization</vt:lpstr>
      <vt:lpstr>Local Sensitivity Analysis</vt:lpstr>
      <vt:lpstr>Assignment 2: Local Sensitivity Analysis</vt:lpstr>
      <vt:lpstr>Local Sensitivity Analysis</vt:lpstr>
      <vt:lpstr>Local Sensitivity Analysis</vt:lpstr>
      <vt:lpstr>Local Sensitivity Analysis</vt:lpstr>
      <vt:lpstr>Local Sensitivity Analysis</vt:lpstr>
      <vt:lpstr>Assignment 2: Local Sensitivity Analysis</vt:lpstr>
      <vt:lpstr>Local Sensitivity Analysis</vt:lpstr>
      <vt:lpstr>Assignment 2: Local Sensitivity Analysis</vt:lpstr>
      <vt:lpstr>Local Sensitivity Analysis</vt:lpstr>
      <vt:lpstr>Assignment 2 : Local Sensitivity Analysis</vt:lpstr>
      <vt:lpstr>Trying to make a sensitive parameter not sensitive</vt:lpstr>
      <vt:lpstr>Trying to make a sensitive parameter not sensitive</vt:lpstr>
      <vt:lpstr>Local Sensitivity Analysis</vt:lpstr>
      <vt:lpstr>Assignment 2 : Local Sensitivity Analysis</vt:lpstr>
      <vt:lpstr>Local Sensitivity Analysis</vt:lpstr>
      <vt:lpstr>Assignment 2 :Local Sensitivity Analysis</vt:lpstr>
      <vt:lpstr>Local Sensitivity Analysis</vt:lpstr>
      <vt:lpstr>Local Sensitivity Analysis</vt:lpstr>
      <vt:lpstr>Local Sensitivity Analysis</vt:lpstr>
      <vt:lpstr>Assignment 2: Local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Global Sensitivity Analysis</vt:lpstr>
      <vt:lpstr>Big Picture: Combining All 3 Assignments</vt:lpstr>
      <vt:lpstr>Big Picture: Combining All 3 Assignments</vt:lpstr>
      <vt:lpstr>Big Picture: Combining All 3 Assignments</vt:lpstr>
      <vt:lpstr>Big Picture: Combining All 3 Assignments</vt:lpstr>
      <vt:lpstr>Big Picture: Combining All 3 Assignments</vt:lpstr>
      <vt:lpstr>Big Picture: Combining All 3 Assignments</vt:lpstr>
      <vt:lpstr>Big Picture: Combining All 3 Assignments</vt:lpstr>
      <vt:lpstr>Big Picture: Combining All 3 Assignments</vt:lpstr>
      <vt:lpstr>Big Picture: Combining All 3 Assignments</vt:lpstr>
      <vt:lpstr>Key Findings &amp; Conclusions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Adrien Thébault</cp:lastModifiedBy>
  <cp:revision>28</cp:revision>
  <cp:lastPrinted>2015-07-30T14:04:45Z</cp:lastPrinted>
  <dcterms:created xsi:type="dcterms:W3CDTF">2020-10-03T23:03:33Z</dcterms:created>
  <dcterms:modified xsi:type="dcterms:W3CDTF">2025-12-18T21:57:04Z</dcterms:modified>
</cp:coreProperties>
</file>